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ags/tag19.xml" ContentType="application/vnd.openxmlformats-officedocument.presentationml.tags+xml"/>
  <Override PartName="/ppt/notesSlides/notesSlide29.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7.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52.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520" r:id="rId3"/>
    <p:sldId id="494" r:id="rId4"/>
    <p:sldId id="414" r:id="rId5"/>
    <p:sldId id="418" r:id="rId6"/>
    <p:sldId id="419" r:id="rId7"/>
    <p:sldId id="495" r:id="rId8"/>
    <p:sldId id="424" r:id="rId9"/>
    <p:sldId id="426" r:id="rId10"/>
    <p:sldId id="515" r:id="rId11"/>
    <p:sldId id="517" r:id="rId12"/>
    <p:sldId id="432" r:id="rId13"/>
    <p:sldId id="433" r:id="rId14"/>
    <p:sldId id="436" r:id="rId15"/>
    <p:sldId id="437" r:id="rId16"/>
    <p:sldId id="474" r:id="rId17"/>
    <p:sldId id="439" r:id="rId18"/>
    <p:sldId id="476" r:id="rId19"/>
    <p:sldId id="444" r:id="rId20"/>
    <p:sldId id="443" r:id="rId21"/>
    <p:sldId id="447" r:id="rId22"/>
    <p:sldId id="503" r:id="rId23"/>
    <p:sldId id="445" r:id="rId24"/>
    <p:sldId id="425" r:id="rId25"/>
    <p:sldId id="450" r:id="rId26"/>
    <p:sldId id="504" r:id="rId27"/>
    <p:sldId id="451" r:id="rId28"/>
    <p:sldId id="490" r:id="rId29"/>
    <p:sldId id="453" r:id="rId30"/>
    <p:sldId id="452" r:id="rId31"/>
    <p:sldId id="519" r:id="rId32"/>
    <p:sldId id="460" r:id="rId33"/>
    <p:sldId id="457" r:id="rId34"/>
    <p:sldId id="463" r:id="rId35"/>
    <p:sldId id="477" r:id="rId36"/>
    <p:sldId id="479" r:id="rId37"/>
    <p:sldId id="480" r:id="rId38"/>
    <p:sldId id="481" r:id="rId39"/>
    <p:sldId id="482" r:id="rId40"/>
    <p:sldId id="470" r:id="rId41"/>
    <p:sldId id="485" r:id="rId42"/>
    <p:sldId id="501" r:id="rId43"/>
    <p:sldId id="507" r:id="rId44"/>
    <p:sldId id="506" r:id="rId45"/>
    <p:sldId id="472" r:id="rId46"/>
    <p:sldId id="508" r:id="rId47"/>
    <p:sldId id="518" r:id="rId48"/>
    <p:sldId id="487" r:id="rId49"/>
    <p:sldId id="332" r:id="rId50"/>
    <p:sldId id="525" r:id="rId51"/>
    <p:sldId id="526" r:id="rId52"/>
    <p:sldId id="529" r:id="rId53"/>
    <p:sldId id="530" r:id="rId54"/>
    <p:sldId id="536" r:id="rId55"/>
    <p:sldId id="535" r:id="rId56"/>
    <p:sldId id="537" r:id="rId57"/>
    <p:sldId id="53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DC3E6"/>
    <a:srgbClr val="DABDB1"/>
    <a:srgbClr val="F2A56F"/>
    <a:srgbClr val="E16A6B"/>
    <a:srgbClr val="E56A62"/>
    <a:srgbClr val="EBA67D"/>
    <a:srgbClr val="1F4E79"/>
    <a:srgbClr val="2E75B6"/>
    <a:srgbClr val="4472C4"/>
    <a:srgbClr val="AFD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autoAdjust="0"/>
    <p:restoredTop sz="78954" autoAdjust="0"/>
  </p:normalViewPr>
  <p:slideViewPr>
    <p:cSldViewPr snapToGrid="0">
      <p:cViewPr>
        <p:scale>
          <a:sx n="100" d="100"/>
          <a:sy n="100" d="100"/>
        </p:scale>
        <p:origin x="822" y="-51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Analyse%20de%20l'effet%20Morotn\2018Nov_config_430mm_0.7kgND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Feuille_de_calcul_Microsoft_Excel5.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Feuille_de_calcul_Microsoft_Excel6.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Feuille_de_calcul_Microsoft_Excel7.xlsx"/></Relationships>
</file>

<file path=ppt/charts/_rels/chart1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vmware-host\Shared%20Folders\local\1_manuscrit%20de%20th&#232;se\TheseME\CH5.%20analyses%20de%20l'effet%20Morton\synth&#232;se%20des%20cas\synth&#232;se%20des%20cas.xlsx"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Pas%20de%20temps%20DtME\Pas%20de%20temps%20DtME.xlsx"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Pas%20de%20temps%20DtME\Pas%20de%20temps%20DtME.xlsx" TargetMode="External"/><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convergence%20du%20maillage\convergence%20du%20maillage.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3" Type="http://schemas.openxmlformats.org/officeDocument/2006/relationships/oleObject" Target="file:///\\vmware-host\Shared%20Folders\local\3_201903%20soutenance%20th&#232;se%20Morton\Support\convergence%20du%20maillage\convergence%20du%20maillage.xlsx" TargetMode="External"/><Relationship Id="rId2" Type="http://schemas.microsoft.com/office/2011/relationships/chartColorStyle" Target="colors18.xml"/><Relationship Id="rId1" Type="http://schemas.microsoft.com/office/2011/relationships/chartStyle" Target="style18.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Feuille_de_calcul_Microsoft_Excel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Feuille_de_calcul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extLst xmlns:c16r2="http://schemas.microsoft.com/office/drawing/2015/06/chart">
            <c:ext xmlns:c16="http://schemas.microsoft.com/office/drawing/2014/chart" uri="{C3380CC4-5D6E-409C-BE32-E72D297353CC}">
              <c16:uniqueId val="{00000000-1F06-4BA2-B2A2-9D41871214BF}"/>
            </c:ext>
          </c:extLst>
        </c:ser>
        <c:ser>
          <c:idx val="1"/>
          <c:order val="1"/>
          <c:tx>
            <c:v>Exp</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extLst xmlns:c16r2="http://schemas.microsoft.com/office/drawing/2015/06/chart">
            <c:ext xmlns:c16="http://schemas.microsoft.com/office/drawing/2014/chart" uri="{C3380CC4-5D6E-409C-BE32-E72D297353CC}">
              <c16:uniqueId val="{00000001-1F06-4BA2-B2A2-9D41871214BF}"/>
            </c:ext>
          </c:extLst>
        </c:ser>
        <c:dLbls>
          <c:showLegendKey val="0"/>
          <c:showVal val="0"/>
          <c:showCatName val="0"/>
          <c:showSerName val="0"/>
          <c:showPercent val="0"/>
          <c:showBubbleSize val="0"/>
        </c:dLbls>
        <c:axId val="101311128"/>
        <c:axId val="210556544"/>
      </c:scatterChart>
      <c:valAx>
        <c:axId val="101311128"/>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10556544"/>
        <c:crosses val="autoZero"/>
        <c:crossBetween val="midCat"/>
        <c:majorUnit val="14.5"/>
      </c:valAx>
      <c:valAx>
        <c:axId val="210556544"/>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101311128"/>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5171562677025"/>
          <c:y val="7.0957223062349001E-2"/>
          <c:w val="0.77660678158129004"/>
          <c:h val="0.74986192951046682"/>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linear!$B$9:$E$9</c:f>
              <c:numCache>
                <c:formatCode>0.00</c:formatCode>
                <c:ptCount val="4"/>
                <c:pt idx="0">
                  <c:v>6000</c:v>
                </c:pt>
                <c:pt idx="1">
                  <c:v>7000</c:v>
                </c:pt>
                <c:pt idx="2">
                  <c:v>8000</c:v>
                </c:pt>
                <c:pt idx="3">
                  <c:v>9000</c:v>
                </c:pt>
              </c:numCache>
            </c:numRef>
          </c:xVal>
          <c:yVal>
            <c:numRef>
              <c:f>linear!$B$29:$E$29</c:f>
              <c:numCache>
                <c:formatCode>0.0000</c:formatCode>
                <c:ptCount val="4"/>
                <c:pt idx="0">
                  <c:v>1.36741065995311E-2</c:v>
                </c:pt>
                <c:pt idx="1">
                  <c:v>1.7821001428077497E-2</c:v>
                </c:pt>
                <c:pt idx="2">
                  <c:v>2.214580684048268E-2</c:v>
                </c:pt>
                <c:pt idx="3">
                  <c:v>2.7962942585665583E-2</c:v>
                </c:pt>
              </c:numCache>
            </c:numRef>
          </c:yVal>
          <c:smooth val="1"/>
          <c:extLst xmlns:c16r2="http://schemas.microsoft.com/office/drawing/2015/06/chart">
            <c:ext xmlns:c16="http://schemas.microsoft.com/office/drawing/2014/chart" uri="{C3380CC4-5D6E-409C-BE32-E72D297353CC}">
              <c16:uniqueId val="{00000000-63FF-424C-95D0-2CC2FA4B5C84}"/>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NL!$B$9:$E$9</c:f>
              <c:numCache>
                <c:formatCode>0.00</c:formatCode>
                <c:ptCount val="4"/>
                <c:pt idx="0">
                  <c:v>6000</c:v>
                </c:pt>
                <c:pt idx="1">
                  <c:v>7000</c:v>
                </c:pt>
                <c:pt idx="2">
                  <c:v>8000</c:v>
                </c:pt>
                <c:pt idx="3">
                  <c:v>9000</c:v>
                </c:pt>
              </c:numCache>
            </c:numRef>
          </c:xVal>
          <c:yVal>
            <c:numRef>
              <c:f>NL!$B$29:$E$29</c:f>
              <c:numCache>
                <c:formatCode>General</c:formatCode>
                <c:ptCount val="4"/>
                <c:pt idx="0">
                  <c:v>2.9676836584129115E-2</c:v>
                </c:pt>
                <c:pt idx="1">
                  <c:v>5.8272130847215588E-2</c:v>
                </c:pt>
                <c:pt idx="2">
                  <c:v>8.7652418235595067E-2</c:v>
                </c:pt>
                <c:pt idx="3">
                  <c:v>0.11494674161400856</c:v>
                </c:pt>
              </c:numCache>
            </c:numRef>
          </c:yVal>
          <c:smooth val="1"/>
          <c:extLst xmlns:c16r2="http://schemas.microsoft.com/office/drawing/2015/06/chart">
            <c:ext xmlns:c16="http://schemas.microsoft.com/office/drawing/2014/chart" uri="{C3380CC4-5D6E-409C-BE32-E72D297353CC}">
              <c16:uniqueId val="{00000001-63FF-424C-95D0-2CC2FA4B5C84}"/>
            </c:ext>
          </c:extLst>
        </c:ser>
        <c:dLbls>
          <c:showLegendKey val="0"/>
          <c:showVal val="0"/>
          <c:showCatName val="0"/>
          <c:showSerName val="0"/>
          <c:showPercent val="0"/>
          <c:showBubbleSize val="0"/>
        </c:dLbls>
        <c:axId val="204017584"/>
        <c:axId val="204014840"/>
      </c:scatterChart>
      <c:valAx>
        <c:axId val="20401758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a:t>Vitesse de rotation (rpm)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4014840"/>
        <c:crosses val="autoZero"/>
        <c:crossBetween val="midCat"/>
        <c:majorUnit val="500"/>
      </c:valAx>
      <c:valAx>
        <c:axId val="204014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fr-FR" dirty="0"/>
                  <a:t> Critère de </a:t>
                </a:r>
                <a:r>
                  <a:rPr lang="fr-FR" dirty="0" smtClean="0"/>
                  <a:t>stabilité </a:t>
                </a:r>
                <a:r>
                  <a:rPr lang="fr-FR" dirty="0"/>
                  <a:t>[-]</a:t>
                </a:r>
              </a:p>
            </c:rich>
          </c:tx>
          <c:layout>
            <c:manualLayout>
              <c:xMode val="edge"/>
              <c:yMode val="edge"/>
              <c:x val="1.8583042973286876E-2"/>
              <c:y val="0.1680874658879560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crossAx val="204017584"/>
        <c:crosses val="autoZero"/>
        <c:crossBetween val="midCat"/>
      </c:valAx>
      <c:spPr>
        <a:noFill/>
        <a:ln>
          <a:noFill/>
        </a:ln>
        <a:effectLst/>
      </c:spPr>
    </c:plotArea>
    <c:legend>
      <c:legendPos val="t"/>
      <c:layout>
        <c:manualLayout>
          <c:xMode val="edge"/>
          <c:yMode val="edge"/>
          <c:x val="0.21130270292142103"/>
          <c:y val="0.10084945586457074"/>
          <c:w val="0.56413692643845592"/>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chemeClr val="tx1"/>
          </a:solidFill>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6.1236805555555558E-2"/>
          <c:w val="0.77722658730158722"/>
          <c:h val="0.7453284722222222"/>
        </c:manualLayout>
      </c:layout>
      <c:scatterChart>
        <c:scatterStyle val="smoothMarker"/>
        <c:varyColors val="0"/>
        <c:ser>
          <c:idx val="2"/>
          <c:order val="0"/>
          <c:tx>
            <c:v>Lorenz et Murphy (linéaire)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linear!$B$25:$H$25</c:f>
              <c:numCache>
                <c:formatCode>0.00</c:formatCode>
                <c:ptCount val="7"/>
                <c:pt idx="0">
                  <c:v>0.30404227718999999</c:v>
                </c:pt>
                <c:pt idx="1">
                  <c:v>0.30404227719000004</c:v>
                </c:pt>
                <c:pt idx="2">
                  <c:v>0.30404227719142857</c:v>
                </c:pt>
                <c:pt idx="3">
                  <c:v>0.30404227719125004</c:v>
                </c:pt>
                <c:pt idx="4">
                  <c:v>0.3040422771911111</c:v>
                </c:pt>
                <c:pt idx="5">
                  <c:v>0.30404227719100002</c:v>
                </c:pt>
                <c:pt idx="6">
                  <c:v>0.30404227719090904</c:v>
                </c:pt>
              </c:numCache>
            </c:numRef>
          </c:yVal>
          <c:smooth val="1"/>
          <c:extLst xmlns:c16r2="http://schemas.microsoft.com/office/drawing/2015/06/chart">
            <c:ext xmlns:c16="http://schemas.microsoft.com/office/drawing/2014/chart" uri="{C3380CC4-5D6E-409C-BE32-E72D297353CC}">
              <c16:uniqueId val="{00000000-3FAC-452C-9950-6B704AF1B974}"/>
            </c:ext>
          </c:extLst>
        </c:ser>
        <c:ser>
          <c:idx val="3"/>
          <c:order val="1"/>
          <c:tx>
            <c:v>Analytique améliorée (non-linéaire)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NL!$B$26:$H$26</c:f>
              <c:numCache>
                <c:formatCode>0.00</c:formatCode>
                <c:ptCount val="7"/>
                <c:pt idx="0">
                  <c:v>0.29211200000000004</c:v>
                </c:pt>
                <c:pt idx="1">
                  <c:v>0.28711833333333336</c:v>
                </c:pt>
                <c:pt idx="2">
                  <c:v>0.28426857142857143</c:v>
                </c:pt>
                <c:pt idx="3">
                  <c:v>0.28605750000000002</c:v>
                </c:pt>
                <c:pt idx="4">
                  <c:v>0.29236111111111113</c:v>
                </c:pt>
                <c:pt idx="5">
                  <c:v>0.30002800000000002</c:v>
                </c:pt>
                <c:pt idx="6">
                  <c:v>0.31004636363636368</c:v>
                </c:pt>
              </c:numCache>
            </c:numRef>
          </c:yVal>
          <c:smooth val="1"/>
          <c:extLst xmlns:c16r2="http://schemas.microsoft.com/office/drawing/2015/06/chart">
            <c:ext xmlns:c16="http://schemas.microsoft.com/office/drawing/2014/chart" uri="{C3380CC4-5D6E-409C-BE32-E72D297353CC}">
              <c16:uniqueId val="{00000001-3FAC-452C-9950-6B704AF1B974}"/>
            </c:ext>
          </c:extLst>
        </c:ser>
        <c:dLbls>
          <c:showLegendKey val="0"/>
          <c:showVal val="0"/>
          <c:showCatName val="0"/>
          <c:showSerName val="0"/>
          <c:showPercent val="0"/>
          <c:showBubbleSize val="0"/>
        </c:dLbls>
        <c:axId val="273072840"/>
        <c:axId val="273072056"/>
      </c:scatterChart>
      <c:valAx>
        <c:axId val="273072840"/>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73072056"/>
        <c:crosses val="autoZero"/>
        <c:crossBetween val="midCat"/>
        <c:majorUnit val="20"/>
      </c:valAx>
      <c:valAx>
        <c:axId val="273072056"/>
        <c:scaling>
          <c:orientation val="minMax"/>
          <c:max val="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73072840"/>
        <c:crosses val="autoZero"/>
        <c:crossBetween val="midCat"/>
      </c:valAx>
      <c:spPr>
        <a:noFill/>
        <a:ln>
          <a:noFill/>
        </a:ln>
        <a:effectLst/>
      </c:spPr>
    </c:plotArea>
    <c:legend>
      <c:legendPos val="r"/>
      <c:layout>
        <c:manualLayout>
          <c:xMode val="edge"/>
          <c:yMode val="edge"/>
          <c:x val="0.17225253018046602"/>
          <c:y val="7.0998688040240163E-2"/>
          <c:w val="0.66425141442283431"/>
          <c:h val="0.15716597222222226"/>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86388888888889"/>
          <c:y val="7.8875694444444436E-2"/>
          <c:w val="0.77722658730158722"/>
          <c:h val="0.71887013888888895"/>
        </c:manualLayout>
      </c:layout>
      <c:scatterChart>
        <c:scatterStyle val="smoothMarker"/>
        <c:varyColors val="0"/>
        <c:ser>
          <c:idx val="2"/>
          <c:order val="0"/>
          <c:tx>
            <c:v>Lorenz et Murphy</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linear!$B$26:$H$26</c:f>
              <c:numCache>
                <c:formatCode>0.00</c:formatCode>
                <c:ptCount val="7"/>
                <c:pt idx="0">
                  <c:v>0.1291186458976146</c:v>
                </c:pt>
                <c:pt idx="1">
                  <c:v>0.13055036813634341</c:v>
                </c:pt>
                <c:pt idx="2">
                  <c:v>0.13290924670692686</c:v>
                </c:pt>
                <c:pt idx="3">
                  <c:v>0.13525788277239956</c:v>
                </c:pt>
                <c:pt idx="4">
                  <c:v>0.13613557159002407</c:v>
                </c:pt>
                <c:pt idx="5">
                  <c:v>0.13653105727093529</c:v>
                </c:pt>
                <c:pt idx="6">
                  <c:v>0.13650586128037287</c:v>
                </c:pt>
              </c:numCache>
            </c:numRef>
          </c:yVal>
          <c:smooth val="1"/>
          <c:extLst xmlns:c16r2="http://schemas.microsoft.com/office/drawing/2015/06/chart">
            <c:ext xmlns:c16="http://schemas.microsoft.com/office/drawing/2014/chart" uri="{C3380CC4-5D6E-409C-BE32-E72D297353CC}">
              <c16:uniqueId val="{00000000-AA44-4D14-AF4D-64ADBDE1BE57}"/>
            </c:ext>
          </c:extLst>
        </c:ser>
        <c:ser>
          <c:idx val="3"/>
          <c:order val="1"/>
          <c:tx>
            <c:v>Analytique Améliorée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NL!$B$27:$H$27</c:f>
              <c:numCache>
                <c:formatCode>0.00</c:formatCode>
                <c:ptCount val="7"/>
                <c:pt idx="0">
                  <c:v>0.15689872377718136</c:v>
                </c:pt>
                <c:pt idx="1">
                  <c:v>0.16556472070168513</c:v>
                </c:pt>
                <c:pt idx="2">
                  <c:v>0.17651818200092467</c:v>
                </c:pt>
                <c:pt idx="3">
                  <c:v>0.18758029417162633</c:v>
                </c:pt>
                <c:pt idx="4">
                  <c:v>0.19376152019002377</c:v>
                </c:pt>
                <c:pt idx="5">
                  <c:v>0.21008539203007717</c:v>
                </c:pt>
                <c:pt idx="6">
                  <c:v>0.22801135314073259</c:v>
                </c:pt>
              </c:numCache>
            </c:numRef>
          </c:yVal>
          <c:smooth val="1"/>
          <c:extLst xmlns:c16r2="http://schemas.microsoft.com/office/drawing/2015/06/chart">
            <c:ext xmlns:c16="http://schemas.microsoft.com/office/drawing/2014/chart" uri="{C3380CC4-5D6E-409C-BE32-E72D297353CC}">
              <c16:uniqueId val="{00000001-AA44-4D14-AF4D-64ADBDE1BE57}"/>
            </c:ext>
          </c:extLst>
        </c:ser>
        <c:dLbls>
          <c:showLegendKey val="0"/>
          <c:showVal val="0"/>
          <c:showCatName val="0"/>
          <c:showSerName val="0"/>
          <c:showPercent val="0"/>
          <c:showBubbleSize val="0"/>
        </c:dLbls>
        <c:axId val="284395664"/>
        <c:axId val="284396448"/>
      </c:scatterChart>
      <c:valAx>
        <c:axId val="284395664"/>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initial [g.mm]</a:t>
                </a:r>
              </a:p>
            </c:rich>
          </c:tx>
          <c:layout>
            <c:manualLayout>
              <c:xMode val="edge"/>
              <c:yMode val="edge"/>
              <c:x val="0.35385209796752287"/>
              <c:y val="0.8991507990927791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84396448"/>
        <c:crosses val="autoZero"/>
        <c:crossBetween val="midCat"/>
        <c:majorUnit val="20"/>
      </c:valAx>
      <c:valAx>
        <c:axId val="284396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84395664"/>
        <c:crosses val="autoZero"/>
        <c:crossBetween val="midCat"/>
      </c:valAx>
      <c:spPr>
        <a:noFill/>
        <a:ln>
          <a:noFill/>
        </a:ln>
        <a:effectLst/>
      </c:spPr>
    </c:plotArea>
    <c:legend>
      <c:legendPos val="r"/>
      <c:layout>
        <c:manualLayout>
          <c:xMode val="edge"/>
          <c:yMode val="edge"/>
          <c:x val="0.36407122520089613"/>
          <c:y val="0.55941736111111107"/>
          <c:w val="0.54601226869762665"/>
          <c:h val="0.1615756944444444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582222222222222"/>
          <c:y val="7.0957223062349001E-2"/>
          <c:w val="0.79888154761904751"/>
          <c:h val="0.7469185888187817"/>
        </c:manualLayout>
      </c:layout>
      <c:scatterChart>
        <c:scatterStyle val="smoothMarker"/>
        <c:varyColors val="0"/>
        <c:ser>
          <c:idx val="1"/>
          <c:order val="0"/>
          <c:tx>
            <c:v>Approche Lorenz et Murphy</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linear!$B$11:$H$11</c:f>
              <c:numCache>
                <c:formatCode>0.00</c:formatCode>
                <c:ptCount val="7"/>
                <c:pt idx="0">
                  <c:v>100</c:v>
                </c:pt>
                <c:pt idx="1">
                  <c:v>120</c:v>
                </c:pt>
                <c:pt idx="2">
                  <c:v>140</c:v>
                </c:pt>
                <c:pt idx="3">
                  <c:v>160</c:v>
                </c:pt>
                <c:pt idx="4">
                  <c:v>180</c:v>
                </c:pt>
                <c:pt idx="5">
                  <c:v>200</c:v>
                </c:pt>
                <c:pt idx="6">
                  <c:v>220</c:v>
                </c:pt>
              </c:numCache>
            </c:numRef>
          </c:xVal>
          <c:yVal>
            <c:numRef>
              <c:f>linear!$B$31:$H$31</c:f>
              <c:numCache>
                <c:formatCode>0.0000</c:formatCode>
                <c:ptCount val="7"/>
                <c:pt idx="0">
                  <c:v>0.14981606830453209</c:v>
                </c:pt>
                <c:pt idx="1">
                  <c:v>0.17040880647206408</c:v>
                </c:pt>
                <c:pt idx="2">
                  <c:v>0.19050982740216599</c:v>
                </c:pt>
                <c:pt idx="3">
                  <c:v>0.20820969532506403</c:v>
                </c:pt>
                <c:pt idx="4">
                  <c:v>0.22979750048052408</c:v>
                </c:pt>
                <c:pt idx="5">
                  <c:v>0.26971122659105518</c:v>
                </c:pt>
                <c:pt idx="6">
                  <c:v>0.30977586924012895</c:v>
                </c:pt>
              </c:numCache>
            </c:numRef>
          </c:yVal>
          <c:smooth val="1"/>
          <c:extLst xmlns:c16r2="http://schemas.microsoft.com/office/drawing/2015/06/chart">
            <c:ext xmlns:c16="http://schemas.microsoft.com/office/drawing/2014/chart" uri="{C3380CC4-5D6E-409C-BE32-E72D297353CC}">
              <c16:uniqueId val="{00000000-E62C-4FAA-B55F-5EDEF20652FA}"/>
            </c:ext>
          </c:extLst>
        </c:ser>
        <c:ser>
          <c:idx val="0"/>
          <c:order val="1"/>
          <c:tx>
            <c:v>Approche Analytique Améliorée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NL!$B$12:$H$12</c:f>
              <c:numCache>
                <c:formatCode>0.00</c:formatCode>
                <c:ptCount val="7"/>
                <c:pt idx="0">
                  <c:v>100</c:v>
                </c:pt>
                <c:pt idx="1">
                  <c:v>120</c:v>
                </c:pt>
                <c:pt idx="2">
                  <c:v>140</c:v>
                </c:pt>
                <c:pt idx="3">
                  <c:v>160</c:v>
                </c:pt>
                <c:pt idx="4">
                  <c:v>180</c:v>
                </c:pt>
                <c:pt idx="5">
                  <c:v>200</c:v>
                </c:pt>
                <c:pt idx="6">
                  <c:v>220</c:v>
                </c:pt>
              </c:numCache>
            </c:numRef>
          </c:xVal>
          <c:yVal>
            <c:numRef>
              <c:f>NL!$B$32:$H$32</c:f>
              <c:numCache>
                <c:formatCode>0.00</c:formatCode>
                <c:ptCount val="7"/>
                <c:pt idx="0">
                  <c:v>0.61392365891547251</c:v>
                </c:pt>
                <c:pt idx="1">
                  <c:v>0.65639299804301909</c:v>
                </c:pt>
                <c:pt idx="2">
                  <c:v>0.70620727827031227</c:v>
                </c:pt>
                <c:pt idx="3">
                  <c:v>0.76737629658811068</c:v>
                </c:pt>
                <c:pt idx="4">
                  <c:v>0.81013046784023401</c:v>
                </c:pt>
                <c:pt idx="5">
                  <c:v>0.9056419812766674</c:v>
                </c:pt>
                <c:pt idx="6">
                  <c:v>1.0242876575206881</c:v>
                </c:pt>
              </c:numCache>
            </c:numRef>
          </c:yVal>
          <c:smooth val="1"/>
          <c:extLst xmlns:c16r2="http://schemas.microsoft.com/office/drawing/2015/06/chart">
            <c:ext xmlns:c16="http://schemas.microsoft.com/office/drawing/2014/chart" uri="{C3380CC4-5D6E-409C-BE32-E72D297353CC}">
              <c16:uniqueId val="{00000001-E62C-4FAA-B55F-5EDEF20652FA}"/>
            </c:ext>
          </c:extLst>
        </c:ser>
        <c:dLbls>
          <c:showLegendKey val="0"/>
          <c:showVal val="0"/>
          <c:showCatName val="0"/>
          <c:showSerName val="0"/>
          <c:showPercent val="0"/>
          <c:showBubbleSize val="0"/>
        </c:dLbls>
        <c:axId val="284390176"/>
        <c:axId val="284392136"/>
      </c:scatterChart>
      <c:valAx>
        <c:axId val="284390176"/>
        <c:scaling>
          <c:orientation val="minMax"/>
          <c:max val="22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Balourd [g.mm]</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84392136"/>
        <c:crosses val="autoZero"/>
        <c:crossBetween val="midCat"/>
        <c:majorUnit val="20"/>
      </c:valAx>
      <c:valAx>
        <c:axId val="28439213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dirty="0" smtClean="0"/>
                  <a:t>Critère de stabilité [-]</a:t>
                </a:r>
                <a:endParaRPr lang="fr-FR" dirty="0"/>
              </a:p>
            </c:rich>
          </c:tx>
          <c:layout>
            <c:manualLayout>
              <c:xMode val="edge"/>
              <c:yMode val="edge"/>
              <c:x val="2.1102976190476189E-2"/>
              <c:y val="0.1460388888888888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84390176"/>
        <c:crosses val="autoZero"/>
        <c:crossBetween val="midCat"/>
      </c:valAx>
      <c:spPr>
        <a:noFill/>
        <a:ln>
          <a:noFill/>
        </a:ln>
        <a:effectLst/>
      </c:spPr>
    </c:plotArea>
    <c:legend>
      <c:legendPos val="t"/>
      <c:layout>
        <c:manualLayout>
          <c:xMode val="edge"/>
          <c:yMode val="edge"/>
          <c:x val="0.35979246031746037"/>
          <c:y val="0.42491549483466878"/>
          <c:w val="0.57781884920634907"/>
          <c:h val="0.14055981412919411"/>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extLst xmlns:c16r2="http://schemas.microsoft.com/office/drawing/2015/06/chart">
            <c:ext xmlns:c16="http://schemas.microsoft.com/office/drawing/2014/chart" uri="{C3380CC4-5D6E-409C-BE32-E72D297353CC}">
              <c16:uniqueId val="{00000000-34E3-4E7F-AB4C-4A9D522F1B48}"/>
            </c:ext>
          </c:extLst>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extLst xmlns:c16r2="http://schemas.microsoft.com/office/drawing/2015/06/chart">
            <c:ext xmlns:c16="http://schemas.microsoft.com/office/drawing/2014/chart" uri="{C3380CC4-5D6E-409C-BE32-E72D297353CC}">
              <c16:uniqueId val="{00000001-34E3-4E7F-AB4C-4A9D522F1B48}"/>
            </c:ext>
          </c:extLst>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extLst xmlns:c16r2="http://schemas.microsoft.com/office/drawing/2015/06/chart">
            <c:ext xmlns:c16="http://schemas.microsoft.com/office/drawing/2014/chart" uri="{C3380CC4-5D6E-409C-BE32-E72D297353CC}">
              <c16:uniqueId val="{00000002-34E3-4E7F-AB4C-4A9D522F1B48}"/>
            </c:ext>
          </c:extLst>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extLst xmlns:c16r2="http://schemas.microsoft.com/office/drawing/2015/06/chart">
            <c:ext xmlns:c16="http://schemas.microsoft.com/office/drawing/2014/chart" uri="{C3380CC4-5D6E-409C-BE32-E72D297353CC}">
              <c16:uniqueId val="{00000003-34E3-4E7F-AB4C-4A9D522F1B48}"/>
            </c:ext>
          </c:extLst>
        </c:ser>
        <c:dLbls>
          <c:showLegendKey val="0"/>
          <c:showVal val="0"/>
          <c:showCatName val="0"/>
          <c:showSerName val="0"/>
          <c:showPercent val="0"/>
          <c:showBubbleSize val="0"/>
        </c:dLbls>
        <c:axId val="204016800"/>
        <c:axId val="204017192"/>
        <c:extLst xmlns:c16r2="http://schemas.microsoft.com/office/drawing/2015/06/chart"/>
      </c:scatterChart>
      <c:valAx>
        <c:axId val="204016800"/>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4017192"/>
        <c:crosses val="autoZero"/>
        <c:crossBetween val="midCat"/>
      </c:valAx>
      <c:valAx>
        <c:axId val="204017192"/>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4016800"/>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extLst xmlns:c16r2="http://schemas.microsoft.com/office/drawing/2015/06/chart">
            <c:ext xmlns:c16="http://schemas.microsoft.com/office/drawing/2014/chart" uri="{C3380CC4-5D6E-409C-BE32-E72D297353CC}">
              <c16:uniqueId val="{00000000-100B-4737-9DD6-D474CA56CEA0}"/>
            </c:ext>
          </c:extLst>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extLst xmlns:c16r2="http://schemas.microsoft.com/office/drawing/2015/06/chart">
            <c:ext xmlns:c16="http://schemas.microsoft.com/office/drawing/2014/chart" uri="{C3380CC4-5D6E-409C-BE32-E72D297353CC}">
              <c16:uniqueId val="{00000001-100B-4737-9DD6-D474CA56CEA0}"/>
            </c:ext>
          </c:extLst>
        </c:ser>
        <c:dLbls>
          <c:showLegendKey val="0"/>
          <c:showVal val="0"/>
          <c:showCatName val="0"/>
          <c:showSerName val="0"/>
          <c:showPercent val="0"/>
          <c:showBubbleSize val="0"/>
        </c:dLbls>
        <c:axId val="202641320"/>
        <c:axId val="202644848"/>
        <c:extLst xmlns:c16r2="http://schemas.microsoft.com/office/drawing/2015/06/chart"/>
      </c:scatterChart>
      <c:valAx>
        <c:axId val="202641320"/>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644848"/>
        <c:crosses val="autoZero"/>
        <c:crossBetween val="midCat"/>
      </c:valAx>
      <c:valAx>
        <c:axId val="202644848"/>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641320"/>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fr-FR" dirty="0" smtClean="0"/>
              <a:t>Critère de stabilité de l’effet Morton</a:t>
            </a:r>
            <a:endParaRPr lang="fr-FR" dirty="0"/>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1564662698412699"/>
          <c:y val="0.18297444444444444"/>
          <c:w val="0.85450297619047622"/>
          <c:h val="0.50732430555555552"/>
        </c:manualLayout>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EC8F-4843-A0F1-9989D59D3CDD}"/>
              </c:ext>
            </c:extLst>
          </c:dPt>
          <c:cat>
            <c:strRef>
              <c:f>comparaison!$A$2:$A$8</c:f>
              <c:strCache>
                <c:ptCount val="7"/>
                <c:pt idx="0">
                  <c:v>BEM 430mm</c:v>
                </c:pt>
                <c:pt idx="1">
                  <c:v>BEM 700mm</c:v>
                </c:pt>
                <c:pt idx="2">
                  <c:v>Faulkner </c:v>
                </c:pt>
                <c:pt idx="3">
                  <c:v>Keogh Morton</c:v>
                </c:pt>
                <c:pt idx="4">
                  <c:v>Schmied et al.</c:v>
                </c:pt>
                <c:pt idx="5">
                  <c:v>Panara et al. W3 12400 rpm</c:v>
                </c:pt>
                <c:pt idx="6">
                  <c:v>Panara et al. W1 10000 rpm</c:v>
                </c:pt>
              </c:strCache>
            </c:strRef>
          </c:cat>
          <c:val>
            <c:numRef>
              <c:f>comparaison!$F$2:$F$8</c:f>
              <c:numCache>
                <c:formatCode>General</c:formatCode>
                <c:ptCount val="7"/>
                <c:pt idx="0">
                  <c:v>9.796553216374268E-2</c:v>
                </c:pt>
                <c:pt idx="1">
                  <c:v>1.0511800000005485</c:v>
                </c:pt>
                <c:pt idx="2">
                  <c:v>1.0589776986150168</c:v>
                </c:pt>
                <c:pt idx="3">
                  <c:v>0.83575800000000011</c:v>
                </c:pt>
                <c:pt idx="4">
                  <c:v>0.44135000000000008</c:v>
                </c:pt>
                <c:pt idx="5">
                  <c:v>1.0367999999999999</c:v>
                </c:pt>
                <c:pt idx="6">
                  <c:v>0.93800000000000017</c:v>
                </c:pt>
              </c:numCache>
            </c:numRef>
          </c:val>
          <c:extLst xmlns:c16r2="http://schemas.microsoft.com/office/drawing/2015/06/chart">
            <c:ext xmlns:c16="http://schemas.microsoft.com/office/drawing/2014/chart" uri="{C3380CC4-5D6E-409C-BE32-E72D297353CC}">
              <c16:uniqueId val="{00000002-EC8F-4843-A0F1-9989D59D3CDD}"/>
            </c:ext>
          </c:extLst>
        </c:ser>
        <c:dLbls>
          <c:showLegendKey val="0"/>
          <c:showVal val="0"/>
          <c:showCatName val="0"/>
          <c:showSerName val="0"/>
          <c:showPercent val="0"/>
          <c:showBubbleSize val="0"/>
        </c:dLbls>
        <c:gapWidth val="219"/>
        <c:overlap val="-27"/>
        <c:axId val="202642496"/>
        <c:axId val="202640536"/>
      </c:barChart>
      <c:catAx>
        <c:axId val="20264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2640536"/>
        <c:crosses val="autoZero"/>
        <c:auto val="1"/>
        <c:lblAlgn val="ctr"/>
        <c:lblOffset val="100"/>
        <c:noMultiLvlLbl val="0"/>
      </c:catAx>
      <c:valAx>
        <c:axId val="202640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fr-FR"/>
                  <a: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202642496"/>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r>
              <a:rPr lang="fr-FR"/>
              <a:t>Amplitude dans la direction X</a:t>
            </a:r>
          </a:p>
        </c:rich>
      </c:tx>
      <c:layout>
        <c:manualLayout>
          <c:xMode val="edge"/>
          <c:yMode val="edge"/>
          <c:x val="0.32592405848617445"/>
          <c:y val="0.65693356474423836"/>
        </c:manualLayout>
      </c:layout>
      <c:overlay val="0"/>
      <c:spPr>
        <a:solidFill>
          <a:schemeClr val="bg1"/>
        </a:solidFill>
        <a:ln>
          <a:solidFill>
            <a:schemeClr val="tx1"/>
          </a:solidFill>
        </a:ln>
        <a:effectLst/>
      </c:spPr>
      <c:txPr>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529902989630541"/>
          <c:y val="8.427751036397943E-2"/>
          <c:w val="0.82702690177310179"/>
          <c:h val="0.73600140916775736"/>
        </c:manualLayout>
      </c:layout>
      <c:scatterChart>
        <c:scatterStyle val="smoothMarker"/>
        <c:varyColors val="0"/>
        <c:ser>
          <c:idx val="0"/>
          <c:order val="0"/>
          <c:tx>
            <c:v>dtME=100T</c:v>
          </c:tx>
          <c:spPr>
            <a:ln w="19050" cap="rnd">
              <a:solidFill>
                <a:schemeClr val="accent1"/>
              </a:solidFill>
              <a:round/>
            </a:ln>
            <a:effectLst/>
          </c:spPr>
          <c:marker>
            <c:symbol val="square"/>
            <c:size val="7"/>
            <c:spPr>
              <a:solidFill>
                <a:schemeClr val="accent1"/>
              </a:solidFill>
              <a:ln w="9525">
                <a:solidFill>
                  <a:schemeClr val="accent1"/>
                </a:solidFill>
              </a:ln>
              <a:effectLst/>
            </c:spPr>
          </c:marker>
          <c:xVal>
            <c:numRef>
              <c:f>'Dt 100T'!$A$2:$A$660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numCache>
            </c:numRef>
          </c:xVal>
          <c:yVal>
            <c:numRef>
              <c:f>'Dt 100T'!$B$2:$B$660</c:f>
              <c:numCache>
                <c:formatCode>General</c:formatCode>
                <c:ptCount val="659"/>
                <c:pt idx="0">
                  <c:v>8.6798000000000002</c:v>
                </c:pt>
                <c:pt idx="1">
                  <c:v>8.6798000000000002</c:v>
                </c:pt>
                <c:pt idx="2">
                  <c:v>9.1745000000000001</c:v>
                </c:pt>
                <c:pt idx="3">
                  <c:v>9.6511999999999993</c:v>
                </c:pt>
                <c:pt idx="4">
                  <c:v>10.098000000000001</c:v>
                </c:pt>
                <c:pt idx="5">
                  <c:v>10.4397</c:v>
                </c:pt>
                <c:pt idx="6">
                  <c:v>10.683</c:v>
                </c:pt>
                <c:pt idx="7">
                  <c:v>10.9383</c:v>
                </c:pt>
                <c:pt idx="8">
                  <c:v>11.1203</c:v>
                </c:pt>
                <c:pt idx="9">
                  <c:v>11.404</c:v>
                </c:pt>
                <c:pt idx="10">
                  <c:v>11.599399999999999</c:v>
                </c:pt>
                <c:pt idx="11">
                  <c:v>11.7996</c:v>
                </c:pt>
                <c:pt idx="12">
                  <c:v>11.9634</c:v>
                </c:pt>
                <c:pt idx="13">
                  <c:v>12.126200000000001</c:v>
                </c:pt>
                <c:pt idx="14">
                  <c:v>12.322800000000001</c:v>
                </c:pt>
                <c:pt idx="15">
                  <c:v>12.4697</c:v>
                </c:pt>
                <c:pt idx="16">
                  <c:v>12.6326</c:v>
                </c:pt>
                <c:pt idx="17">
                  <c:v>12.7896</c:v>
                </c:pt>
                <c:pt idx="18">
                  <c:v>12.9169</c:v>
                </c:pt>
                <c:pt idx="19">
                  <c:v>13.0588</c:v>
                </c:pt>
                <c:pt idx="20">
                  <c:v>13.1999</c:v>
                </c:pt>
                <c:pt idx="21">
                  <c:v>13.3331</c:v>
                </c:pt>
                <c:pt idx="22">
                  <c:v>13.4727</c:v>
                </c:pt>
                <c:pt idx="23">
                  <c:v>13.6091</c:v>
                </c:pt>
                <c:pt idx="24">
                  <c:v>13.732100000000001</c:v>
                </c:pt>
                <c:pt idx="25">
                  <c:v>13.7965</c:v>
                </c:pt>
                <c:pt idx="26">
                  <c:v>13.9047</c:v>
                </c:pt>
                <c:pt idx="27">
                  <c:v>13.9953</c:v>
                </c:pt>
                <c:pt idx="28">
                  <c:v>14.0975</c:v>
                </c:pt>
                <c:pt idx="29">
                  <c:v>14.1988</c:v>
                </c:pt>
                <c:pt idx="30">
                  <c:v>14.298299999999999</c:v>
                </c:pt>
                <c:pt idx="31">
                  <c:v>14.4084</c:v>
                </c:pt>
                <c:pt idx="32">
                  <c:v>14.5009</c:v>
                </c:pt>
                <c:pt idx="33">
                  <c:v>14.612299999999999</c:v>
                </c:pt>
                <c:pt idx="34">
                  <c:v>14.6966</c:v>
                </c:pt>
                <c:pt idx="35">
                  <c:v>14.7974</c:v>
                </c:pt>
                <c:pt idx="36">
                  <c:v>14.882400000000001</c:v>
                </c:pt>
                <c:pt idx="37">
                  <c:v>14.977399999999999</c:v>
                </c:pt>
                <c:pt idx="38">
                  <c:v>15.061</c:v>
                </c:pt>
                <c:pt idx="39">
                  <c:v>15.151199999999999</c:v>
                </c:pt>
                <c:pt idx="40">
                  <c:v>15.233599999999999</c:v>
                </c:pt>
                <c:pt idx="41">
                  <c:v>15.3218</c:v>
                </c:pt>
                <c:pt idx="42">
                  <c:v>15.4039</c:v>
                </c:pt>
                <c:pt idx="43">
                  <c:v>15.489800000000001</c:v>
                </c:pt>
                <c:pt idx="44">
                  <c:v>15.5725</c:v>
                </c:pt>
                <c:pt idx="45">
                  <c:v>15.631500000000001</c:v>
                </c:pt>
                <c:pt idx="46">
                  <c:v>15.7623</c:v>
                </c:pt>
                <c:pt idx="47">
                  <c:v>15.840999999999999</c:v>
                </c:pt>
                <c:pt idx="48">
                  <c:v>15.8987</c:v>
                </c:pt>
                <c:pt idx="49">
                  <c:v>15.9794</c:v>
                </c:pt>
                <c:pt idx="50">
                  <c:v>16.0426</c:v>
                </c:pt>
                <c:pt idx="51">
                  <c:v>16.124099999999999</c:v>
                </c:pt>
                <c:pt idx="52">
                  <c:v>16.186299999999999</c:v>
                </c:pt>
                <c:pt idx="53">
                  <c:v>16.2652</c:v>
                </c:pt>
                <c:pt idx="54">
                  <c:v>16.328499999999998</c:v>
                </c:pt>
                <c:pt idx="55">
                  <c:v>16.4071</c:v>
                </c:pt>
                <c:pt idx="56">
                  <c:v>16.4575</c:v>
                </c:pt>
                <c:pt idx="57">
                  <c:v>16.531600000000001</c:v>
                </c:pt>
                <c:pt idx="58">
                  <c:v>16.589200000000002</c:v>
                </c:pt>
                <c:pt idx="59">
                  <c:v>16.658100000000001</c:v>
                </c:pt>
                <c:pt idx="60">
                  <c:v>16.720400000000001</c:v>
                </c:pt>
                <c:pt idx="61">
                  <c:v>16.7851</c:v>
                </c:pt>
                <c:pt idx="62">
                  <c:v>16.846399999999999</c:v>
                </c:pt>
                <c:pt idx="63">
                  <c:v>16.907399999999999</c:v>
                </c:pt>
                <c:pt idx="64">
                  <c:v>16.9678</c:v>
                </c:pt>
                <c:pt idx="65">
                  <c:v>17.0335</c:v>
                </c:pt>
                <c:pt idx="66">
                  <c:v>17.086099999999998</c:v>
                </c:pt>
                <c:pt idx="67">
                  <c:v>17.148299999999999</c:v>
                </c:pt>
                <c:pt idx="68">
                  <c:v>17.200600000000001</c:v>
                </c:pt>
                <c:pt idx="69">
                  <c:v>17.2788</c:v>
                </c:pt>
                <c:pt idx="70">
                  <c:v>17.3172</c:v>
                </c:pt>
                <c:pt idx="71">
                  <c:v>17.380800000000001</c:v>
                </c:pt>
                <c:pt idx="72">
                  <c:v>17.423500000000001</c:v>
                </c:pt>
                <c:pt idx="73">
                  <c:v>17.480499999999999</c:v>
                </c:pt>
                <c:pt idx="74">
                  <c:v>17.527000000000001</c:v>
                </c:pt>
                <c:pt idx="75">
                  <c:v>17.5839</c:v>
                </c:pt>
                <c:pt idx="76">
                  <c:v>17.632400000000001</c:v>
                </c:pt>
                <c:pt idx="77">
                  <c:v>17.693899999999999</c:v>
                </c:pt>
                <c:pt idx="78">
                  <c:v>17.741399999999999</c:v>
                </c:pt>
                <c:pt idx="79">
                  <c:v>17.797699999999999</c:v>
                </c:pt>
                <c:pt idx="80">
                  <c:v>17.850200000000001</c:v>
                </c:pt>
                <c:pt idx="81">
                  <c:v>17.891300000000001</c:v>
                </c:pt>
                <c:pt idx="82">
                  <c:v>17.945599999999999</c:v>
                </c:pt>
                <c:pt idx="83">
                  <c:v>17.991299999999999</c:v>
                </c:pt>
                <c:pt idx="84">
                  <c:v>18.040099999999999</c:v>
                </c:pt>
                <c:pt idx="85">
                  <c:v>18.078800000000001</c:v>
                </c:pt>
                <c:pt idx="86">
                  <c:v>18.151299999999999</c:v>
                </c:pt>
                <c:pt idx="87">
                  <c:v>18.1629</c:v>
                </c:pt>
                <c:pt idx="88">
                  <c:v>18.252500000000001</c:v>
                </c:pt>
                <c:pt idx="89">
                  <c:v>18.2559</c:v>
                </c:pt>
                <c:pt idx="90">
                  <c:v>18.340599999999998</c:v>
                </c:pt>
                <c:pt idx="91">
                  <c:v>18.366</c:v>
                </c:pt>
                <c:pt idx="92">
                  <c:v>18.415800000000001</c:v>
                </c:pt>
                <c:pt idx="93">
                  <c:v>18.464500000000001</c:v>
                </c:pt>
                <c:pt idx="94">
                  <c:v>18.5106</c:v>
                </c:pt>
                <c:pt idx="95">
                  <c:v>18.543500000000002</c:v>
                </c:pt>
                <c:pt idx="96">
                  <c:v>18.6035</c:v>
                </c:pt>
                <c:pt idx="97">
                  <c:v>18.625399999999999</c:v>
                </c:pt>
                <c:pt idx="98">
                  <c:v>18.6769</c:v>
                </c:pt>
                <c:pt idx="99">
                  <c:v>18.744599999999998</c:v>
                </c:pt>
                <c:pt idx="100">
                  <c:v>18.751799999999999</c:v>
                </c:pt>
                <c:pt idx="101">
                  <c:v>18.821899999999999</c:v>
                </c:pt>
                <c:pt idx="102">
                  <c:v>18.843499999999999</c:v>
                </c:pt>
                <c:pt idx="103">
                  <c:v>18.872399999999999</c:v>
                </c:pt>
                <c:pt idx="104">
                  <c:v>18.929300000000001</c:v>
                </c:pt>
                <c:pt idx="105">
                  <c:v>18.959099999999999</c:v>
                </c:pt>
                <c:pt idx="106">
                  <c:v>19.002500000000001</c:v>
                </c:pt>
                <c:pt idx="107">
                  <c:v>19.048500000000001</c:v>
                </c:pt>
                <c:pt idx="108">
                  <c:v>19.055099999999999</c:v>
                </c:pt>
                <c:pt idx="109">
                  <c:v>19.1175</c:v>
                </c:pt>
                <c:pt idx="110">
                  <c:v>19.1373</c:v>
                </c:pt>
                <c:pt idx="111">
                  <c:v>19.180599999999998</c:v>
                </c:pt>
                <c:pt idx="112">
                  <c:v>19.2087</c:v>
                </c:pt>
                <c:pt idx="113">
                  <c:v>19.2483</c:v>
                </c:pt>
                <c:pt idx="114">
                  <c:v>19.281300000000002</c:v>
                </c:pt>
                <c:pt idx="115">
                  <c:v>19.323899999999998</c:v>
                </c:pt>
                <c:pt idx="116">
                  <c:v>19.348500000000001</c:v>
                </c:pt>
                <c:pt idx="117">
                  <c:v>19.391300000000001</c:v>
                </c:pt>
                <c:pt idx="118">
                  <c:v>19.420999999999999</c:v>
                </c:pt>
                <c:pt idx="119">
                  <c:v>19.456399999999999</c:v>
                </c:pt>
                <c:pt idx="120">
                  <c:v>19.488700000000001</c:v>
                </c:pt>
                <c:pt idx="121">
                  <c:v>19.523900000000001</c:v>
                </c:pt>
                <c:pt idx="122">
                  <c:v>19.560400000000001</c:v>
                </c:pt>
                <c:pt idx="123">
                  <c:v>19.591000000000001</c:v>
                </c:pt>
                <c:pt idx="124">
                  <c:v>19.63</c:v>
                </c:pt>
                <c:pt idx="125">
                  <c:v>19.657800000000002</c:v>
                </c:pt>
                <c:pt idx="126">
                  <c:v>19.694800000000001</c:v>
                </c:pt>
                <c:pt idx="127">
                  <c:v>19.723400000000002</c:v>
                </c:pt>
                <c:pt idx="128">
                  <c:v>19.7577</c:v>
                </c:pt>
                <c:pt idx="129">
                  <c:v>19.787199999999999</c:v>
                </c:pt>
                <c:pt idx="130">
                  <c:v>19.819400000000002</c:v>
                </c:pt>
                <c:pt idx="131">
                  <c:v>19.849799999999998</c:v>
                </c:pt>
                <c:pt idx="132">
                  <c:v>19.877600000000001</c:v>
                </c:pt>
                <c:pt idx="133">
                  <c:v>19.909400000000002</c:v>
                </c:pt>
                <c:pt idx="134">
                  <c:v>19.938300000000002</c:v>
                </c:pt>
                <c:pt idx="135">
                  <c:v>19.975000000000001</c:v>
                </c:pt>
                <c:pt idx="136">
                  <c:v>19.997900000000001</c:v>
                </c:pt>
                <c:pt idx="137">
                  <c:v>20.032</c:v>
                </c:pt>
                <c:pt idx="138">
                  <c:v>20.058199999999999</c:v>
                </c:pt>
                <c:pt idx="139">
                  <c:v>20.088200000000001</c:v>
                </c:pt>
                <c:pt idx="140">
                  <c:v>20.115300000000001</c:v>
                </c:pt>
                <c:pt idx="141">
                  <c:v>20.143599999999999</c:v>
                </c:pt>
                <c:pt idx="142">
                  <c:v>20.1708</c:v>
                </c:pt>
                <c:pt idx="143">
                  <c:v>20.1982</c:v>
                </c:pt>
                <c:pt idx="144">
                  <c:v>20.225000000000001</c:v>
                </c:pt>
                <c:pt idx="145">
                  <c:v>20.2517</c:v>
                </c:pt>
                <c:pt idx="146">
                  <c:v>20.278500000000001</c:v>
                </c:pt>
                <c:pt idx="147">
                  <c:v>20.300599999999999</c:v>
                </c:pt>
                <c:pt idx="148">
                  <c:v>20.328299999999999</c:v>
                </c:pt>
                <c:pt idx="149">
                  <c:v>20.352699999999999</c:v>
                </c:pt>
                <c:pt idx="150">
                  <c:v>20.353300000000001</c:v>
                </c:pt>
                <c:pt idx="151">
                  <c:v>20.380299999999998</c:v>
                </c:pt>
                <c:pt idx="152">
                  <c:v>20.434799999999999</c:v>
                </c:pt>
                <c:pt idx="153">
                  <c:v>20.4191</c:v>
                </c:pt>
                <c:pt idx="154">
                  <c:v>20.452500000000001</c:v>
                </c:pt>
                <c:pt idx="155">
                  <c:v>20.475300000000001</c:v>
                </c:pt>
                <c:pt idx="156">
                  <c:v>20.492999999999999</c:v>
                </c:pt>
                <c:pt idx="157">
                  <c:v>20.52</c:v>
                </c:pt>
                <c:pt idx="158">
                  <c:v>20.546800000000001</c:v>
                </c:pt>
                <c:pt idx="159">
                  <c:v>20.5641</c:v>
                </c:pt>
                <c:pt idx="160">
                  <c:v>20.591699999999999</c:v>
                </c:pt>
                <c:pt idx="161">
                  <c:v>20.607099999999999</c:v>
                </c:pt>
                <c:pt idx="162">
                  <c:v>20.6326</c:v>
                </c:pt>
                <c:pt idx="163">
                  <c:v>20.650600000000001</c:v>
                </c:pt>
                <c:pt idx="164">
                  <c:v>20.6738</c:v>
                </c:pt>
                <c:pt idx="165">
                  <c:v>20.6934</c:v>
                </c:pt>
                <c:pt idx="166">
                  <c:v>20.7136</c:v>
                </c:pt>
                <c:pt idx="167">
                  <c:v>20.733599999999999</c:v>
                </c:pt>
                <c:pt idx="168">
                  <c:v>20.753399999999999</c:v>
                </c:pt>
                <c:pt idx="169">
                  <c:v>20.774100000000001</c:v>
                </c:pt>
                <c:pt idx="170">
                  <c:v>20.793199999999999</c:v>
                </c:pt>
                <c:pt idx="171">
                  <c:v>20.813099999999999</c:v>
                </c:pt>
                <c:pt idx="172">
                  <c:v>20.8323</c:v>
                </c:pt>
                <c:pt idx="173">
                  <c:v>20.848800000000001</c:v>
                </c:pt>
                <c:pt idx="174">
                  <c:v>20.868600000000001</c:v>
                </c:pt>
                <c:pt idx="175">
                  <c:v>20.881799999999998</c:v>
                </c:pt>
                <c:pt idx="176">
                  <c:v>20.916599999999999</c:v>
                </c:pt>
                <c:pt idx="177">
                  <c:v>20.909600000000001</c:v>
                </c:pt>
                <c:pt idx="178">
                  <c:v>20.957699999999999</c:v>
                </c:pt>
                <c:pt idx="179">
                  <c:v>20.944700000000001</c:v>
                </c:pt>
                <c:pt idx="180">
                  <c:v>20.994800000000001</c:v>
                </c:pt>
                <c:pt idx="181">
                  <c:v>20.980799999999999</c:v>
                </c:pt>
                <c:pt idx="182">
                  <c:v>21.028099999999998</c:v>
                </c:pt>
                <c:pt idx="183">
                  <c:v>21.015899999999998</c:v>
                </c:pt>
                <c:pt idx="184">
                  <c:v>21.064399999999999</c:v>
                </c:pt>
                <c:pt idx="185">
                  <c:v>21.055800000000001</c:v>
                </c:pt>
                <c:pt idx="186">
                  <c:v>21.087800000000001</c:v>
                </c:pt>
                <c:pt idx="187">
                  <c:v>21.098199999999999</c:v>
                </c:pt>
                <c:pt idx="188">
                  <c:v>21.119700000000002</c:v>
                </c:pt>
                <c:pt idx="189">
                  <c:v>21.1342</c:v>
                </c:pt>
                <c:pt idx="190">
                  <c:v>21.148</c:v>
                </c:pt>
                <c:pt idx="191">
                  <c:v>21.177399999999999</c:v>
                </c:pt>
                <c:pt idx="192">
                  <c:v>21.176600000000001</c:v>
                </c:pt>
                <c:pt idx="193">
                  <c:v>21.2118</c:v>
                </c:pt>
                <c:pt idx="194">
                  <c:v>21.208200000000001</c:v>
                </c:pt>
                <c:pt idx="195">
                  <c:v>21.245200000000001</c:v>
                </c:pt>
                <c:pt idx="196">
                  <c:v>21.240100000000002</c:v>
                </c:pt>
                <c:pt idx="197">
                  <c:v>21.2774</c:v>
                </c:pt>
                <c:pt idx="198">
                  <c:v>21.271899999999999</c:v>
                </c:pt>
                <c:pt idx="199">
                  <c:v>21.307400000000001</c:v>
                </c:pt>
                <c:pt idx="200">
                  <c:v>21.3001</c:v>
                </c:pt>
                <c:pt idx="201">
                  <c:v>21.337499999999999</c:v>
                </c:pt>
                <c:pt idx="202">
                  <c:v>21.3323</c:v>
                </c:pt>
                <c:pt idx="203">
                  <c:v>21.367999999999999</c:v>
                </c:pt>
                <c:pt idx="204">
                  <c:v>21.363800000000001</c:v>
                </c:pt>
                <c:pt idx="205">
                  <c:v>21.398399999999999</c:v>
                </c:pt>
                <c:pt idx="206">
                  <c:v>21.394500000000001</c:v>
                </c:pt>
                <c:pt idx="207">
                  <c:v>21.428699999999999</c:v>
                </c:pt>
                <c:pt idx="208">
                  <c:v>21.424800000000001</c:v>
                </c:pt>
                <c:pt idx="209">
                  <c:v>21.453900000000001</c:v>
                </c:pt>
                <c:pt idx="210">
                  <c:v>21.462199999999999</c:v>
                </c:pt>
                <c:pt idx="211">
                  <c:v>21.479800000000001</c:v>
                </c:pt>
                <c:pt idx="212">
                  <c:v>21.4922</c:v>
                </c:pt>
                <c:pt idx="213">
                  <c:v>21.5078</c:v>
                </c:pt>
                <c:pt idx="214">
                  <c:v>21.521100000000001</c:v>
                </c:pt>
                <c:pt idx="215">
                  <c:v>21.537099999999999</c:v>
                </c:pt>
                <c:pt idx="216">
                  <c:v>21.55</c:v>
                </c:pt>
                <c:pt idx="217">
                  <c:v>21.565200000000001</c:v>
                </c:pt>
                <c:pt idx="218">
                  <c:v>21.578600000000002</c:v>
                </c:pt>
                <c:pt idx="219">
                  <c:v>21.5932</c:v>
                </c:pt>
                <c:pt idx="220">
                  <c:v>21.6067</c:v>
                </c:pt>
                <c:pt idx="221">
                  <c:v>21.621200000000002</c:v>
                </c:pt>
                <c:pt idx="222">
                  <c:v>21.634699999999999</c:v>
                </c:pt>
                <c:pt idx="223">
                  <c:v>21.648499999999999</c:v>
                </c:pt>
                <c:pt idx="224">
                  <c:v>21.661899999999999</c:v>
                </c:pt>
                <c:pt idx="225">
                  <c:v>21.6755</c:v>
                </c:pt>
                <c:pt idx="226">
                  <c:v>21.688600000000001</c:v>
                </c:pt>
                <c:pt idx="227">
                  <c:v>21.702000000000002</c:v>
                </c:pt>
                <c:pt idx="228">
                  <c:v>21.7151</c:v>
                </c:pt>
                <c:pt idx="229">
                  <c:v>21.728300000000001</c:v>
                </c:pt>
                <c:pt idx="230">
                  <c:v>21.741399999999999</c:v>
                </c:pt>
                <c:pt idx="231">
                  <c:v>21.7544</c:v>
                </c:pt>
                <c:pt idx="232">
                  <c:v>21.767299999999999</c:v>
                </c:pt>
                <c:pt idx="233">
                  <c:v>21.780100000000001</c:v>
                </c:pt>
                <c:pt idx="234">
                  <c:v>21.792899999999999</c:v>
                </c:pt>
                <c:pt idx="235">
                  <c:v>21.805599999999998</c:v>
                </c:pt>
                <c:pt idx="236">
                  <c:v>21.818100000000001</c:v>
                </c:pt>
                <c:pt idx="237">
                  <c:v>21.8292</c:v>
                </c:pt>
                <c:pt idx="238">
                  <c:v>21.842199999999998</c:v>
                </c:pt>
                <c:pt idx="239">
                  <c:v>21.8535</c:v>
                </c:pt>
                <c:pt idx="240">
                  <c:v>21.866199999999999</c:v>
                </c:pt>
                <c:pt idx="241">
                  <c:v>21.878</c:v>
                </c:pt>
                <c:pt idx="242">
                  <c:v>21.8902</c:v>
                </c:pt>
                <c:pt idx="243">
                  <c:v>21.8992</c:v>
                </c:pt>
                <c:pt idx="244">
                  <c:v>21.914999999999999</c:v>
                </c:pt>
                <c:pt idx="245">
                  <c:v>21.9223</c:v>
                </c:pt>
                <c:pt idx="246">
                  <c:v>21.9361</c:v>
                </c:pt>
                <c:pt idx="247">
                  <c:v>21.946300000000001</c:v>
                </c:pt>
                <c:pt idx="248">
                  <c:v>21.958500000000001</c:v>
                </c:pt>
                <c:pt idx="249">
                  <c:v>21.9697</c:v>
                </c:pt>
                <c:pt idx="250">
                  <c:v>21.981400000000001</c:v>
                </c:pt>
                <c:pt idx="251">
                  <c:v>21.9922</c:v>
                </c:pt>
                <c:pt idx="252">
                  <c:v>22.004000000000001</c:v>
                </c:pt>
                <c:pt idx="253">
                  <c:v>22.0151</c:v>
                </c:pt>
                <c:pt idx="254">
                  <c:v>22.026</c:v>
                </c:pt>
                <c:pt idx="255">
                  <c:v>22.037299999999998</c:v>
                </c:pt>
                <c:pt idx="256">
                  <c:v>22.047999999999998</c:v>
                </c:pt>
                <c:pt idx="257">
                  <c:v>22.059100000000001</c:v>
                </c:pt>
                <c:pt idx="258">
                  <c:v>22.069800000000001</c:v>
                </c:pt>
                <c:pt idx="259">
                  <c:v>22.0806</c:v>
                </c:pt>
                <c:pt idx="260">
                  <c:v>22.091200000000001</c:v>
                </c:pt>
                <c:pt idx="261">
                  <c:v>22.101900000000001</c:v>
                </c:pt>
                <c:pt idx="262">
                  <c:v>22.112400000000001</c:v>
                </c:pt>
                <c:pt idx="263">
                  <c:v>22.122800000000002</c:v>
                </c:pt>
                <c:pt idx="264">
                  <c:v>22.133199999999999</c:v>
                </c:pt>
                <c:pt idx="265">
                  <c:v>22.1435</c:v>
                </c:pt>
                <c:pt idx="266">
                  <c:v>22.151599999999998</c:v>
                </c:pt>
                <c:pt idx="267">
                  <c:v>22.166</c:v>
                </c:pt>
                <c:pt idx="268">
                  <c:v>22.173400000000001</c:v>
                </c:pt>
                <c:pt idx="269">
                  <c:v>22.191800000000001</c:v>
                </c:pt>
                <c:pt idx="270">
                  <c:v>22.1921</c:v>
                </c:pt>
                <c:pt idx="271">
                  <c:v>22.207999999999998</c:v>
                </c:pt>
                <c:pt idx="272">
                  <c:v>22.220099999999999</c:v>
                </c:pt>
                <c:pt idx="273">
                  <c:v>22.222799999999999</c:v>
                </c:pt>
                <c:pt idx="274">
                  <c:v>22.243500000000001</c:v>
                </c:pt>
                <c:pt idx="275">
                  <c:v>22.240600000000001</c:v>
                </c:pt>
                <c:pt idx="276">
                  <c:v>22.264099999999999</c:v>
                </c:pt>
                <c:pt idx="277">
                  <c:v>22.259399999999999</c:v>
                </c:pt>
                <c:pt idx="278">
                  <c:v>22.270900000000001</c:v>
                </c:pt>
                <c:pt idx="279">
                  <c:v>22.277100000000001</c:v>
                </c:pt>
                <c:pt idx="280">
                  <c:v>22.2943</c:v>
                </c:pt>
                <c:pt idx="281">
                  <c:v>22.293199999999999</c:v>
                </c:pt>
                <c:pt idx="282">
                  <c:v>22.314900000000002</c:v>
                </c:pt>
                <c:pt idx="283">
                  <c:v>22.310700000000001</c:v>
                </c:pt>
                <c:pt idx="284">
                  <c:v>22.3338</c:v>
                </c:pt>
                <c:pt idx="285">
                  <c:v>22.328800000000001</c:v>
                </c:pt>
                <c:pt idx="286">
                  <c:v>22.352</c:v>
                </c:pt>
                <c:pt idx="287">
                  <c:v>22.339099999999998</c:v>
                </c:pt>
                <c:pt idx="288">
                  <c:v>22.3582</c:v>
                </c:pt>
                <c:pt idx="289">
                  <c:v>22.360499999999998</c:v>
                </c:pt>
                <c:pt idx="290">
                  <c:v>22.3733</c:v>
                </c:pt>
                <c:pt idx="291">
                  <c:v>22.3796</c:v>
                </c:pt>
                <c:pt idx="292">
                  <c:v>22.388999999999999</c:v>
                </c:pt>
                <c:pt idx="293">
                  <c:v>22.397200000000002</c:v>
                </c:pt>
                <c:pt idx="294">
                  <c:v>22.4053</c:v>
                </c:pt>
                <c:pt idx="295">
                  <c:v>22.414000000000001</c:v>
                </c:pt>
                <c:pt idx="296">
                  <c:v>22.421800000000001</c:v>
                </c:pt>
                <c:pt idx="297">
                  <c:v>22.430399999999999</c:v>
                </c:pt>
                <c:pt idx="298">
                  <c:v>22.438199999999998</c:v>
                </c:pt>
                <c:pt idx="299">
                  <c:v>22.4465</c:v>
                </c:pt>
                <c:pt idx="300">
                  <c:v>22.454499999999999</c:v>
                </c:pt>
                <c:pt idx="301">
                  <c:v>22.462199999999999</c:v>
                </c:pt>
                <c:pt idx="302">
                  <c:v>22.470400000000001</c:v>
                </c:pt>
                <c:pt idx="303">
                  <c:v>22.478000000000002</c:v>
                </c:pt>
                <c:pt idx="304">
                  <c:v>22.486000000000001</c:v>
                </c:pt>
                <c:pt idx="305">
                  <c:v>22.493600000000001</c:v>
                </c:pt>
                <c:pt idx="306">
                  <c:v>22.501300000000001</c:v>
                </c:pt>
                <c:pt idx="307">
                  <c:v>22.508900000000001</c:v>
                </c:pt>
                <c:pt idx="308">
                  <c:v>22.5166</c:v>
                </c:pt>
                <c:pt idx="309">
                  <c:v>22.522500000000001</c:v>
                </c:pt>
                <c:pt idx="310">
                  <c:v>22.5288</c:v>
                </c:pt>
                <c:pt idx="311">
                  <c:v>22.536300000000001</c:v>
                </c:pt>
                <c:pt idx="312">
                  <c:v>22.543199999999999</c:v>
                </c:pt>
                <c:pt idx="313">
                  <c:v>22.550899999999999</c:v>
                </c:pt>
                <c:pt idx="314">
                  <c:v>22.558</c:v>
                </c:pt>
                <c:pt idx="315">
                  <c:v>22.564599999999999</c:v>
                </c:pt>
                <c:pt idx="316">
                  <c:v>22.5718</c:v>
                </c:pt>
                <c:pt idx="317">
                  <c:v>22.578800000000001</c:v>
                </c:pt>
                <c:pt idx="318">
                  <c:v>22.585899999999999</c:v>
                </c:pt>
                <c:pt idx="319">
                  <c:v>22.5928</c:v>
                </c:pt>
                <c:pt idx="320">
                  <c:v>22.599799999999998</c:v>
                </c:pt>
                <c:pt idx="321">
                  <c:v>22.6067</c:v>
                </c:pt>
                <c:pt idx="322">
                  <c:v>22.613700000000001</c:v>
                </c:pt>
                <c:pt idx="323">
                  <c:v>22.6204</c:v>
                </c:pt>
                <c:pt idx="324">
                  <c:v>22.627199999999998</c:v>
                </c:pt>
                <c:pt idx="325">
                  <c:v>22.633900000000001</c:v>
                </c:pt>
                <c:pt idx="326">
                  <c:v>22.640599999999999</c:v>
                </c:pt>
                <c:pt idx="327">
                  <c:v>22.647200000000002</c:v>
                </c:pt>
                <c:pt idx="328">
                  <c:v>22.6538</c:v>
                </c:pt>
                <c:pt idx="329">
                  <c:v>22.657</c:v>
                </c:pt>
                <c:pt idx="330">
                  <c:v>22.673400000000001</c:v>
                </c:pt>
                <c:pt idx="331">
                  <c:v>22.675599999999999</c:v>
                </c:pt>
                <c:pt idx="332">
                  <c:v>22.676400000000001</c:v>
                </c:pt>
                <c:pt idx="333">
                  <c:v>22.6892</c:v>
                </c:pt>
                <c:pt idx="334">
                  <c:v>22.688800000000001</c:v>
                </c:pt>
                <c:pt idx="335">
                  <c:v>22.7014</c:v>
                </c:pt>
                <c:pt idx="336">
                  <c:v>22.7014</c:v>
                </c:pt>
                <c:pt idx="337">
                  <c:v>22.713899999999999</c:v>
                </c:pt>
                <c:pt idx="338">
                  <c:v>22.7135</c:v>
                </c:pt>
                <c:pt idx="339">
                  <c:v>22.725300000000001</c:v>
                </c:pt>
                <c:pt idx="340">
                  <c:v>22.737300000000001</c:v>
                </c:pt>
                <c:pt idx="341">
                  <c:v>22.741199999999999</c:v>
                </c:pt>
                <c:pt idx="342">
                  <c:v>22.75</c:v>
                </c:pt>
                <c:pt idx="343">
                  <c:v>22.755700000000001</c:v>
                </c:pt>
                <c:pt idx="344">
                  <c:v>22.761199999999999</c:v>
                </c:pt>
                <c:pt idx="345">
                  <c:v>22.7681</c:v>
                </c:pt>
                <c:pt idx="346">
                  <c:v>22.7729</c:v>
                </c:pt>
                <c:pt idx="347">
                  <c:v>22.779800000000002</c:v>
                </c:pt>
                <c:pt idx="348">
                  <c:v>22.784600000000001</c:v>
                </c:pt>
                <c:pt idx="349">
                  <c:v>22.7911</c:v>
                </c:pt>
                <c:pt idx="350">
                  <c:v>22.796099999999999</c:v>
                </c:pt>
                <c:pt idx="351">
                  <c:v>22.802299999999999</c:v>
                </c:pt>
                <c:pt idx="352">
                  <c:v>22.807400000000001</c:v>
                </c:pt>
                <c:pt idx="353">
                  <c:v>22.813300000000002</c:v>
                </c:pt>
                <c:pt idx="354">
                  <c:v>22.8186</c:v>
                </c:pt>
                <c:pt idx="355">
                  <c:v>22.824300000000001</c:v>
                </c:pt>
                <c:pt idx="356">
                  <c:v>22.829499999999999</c:v>
                </c:pt>
                <c:pt idx="357">
                  <c:v>22.835000000000001</c:v>
                </c:pt>
                <c:pt idx="358">
                  <c:v>22.840299999999999</c:v>
                </c:pt>
                <c:pt idx="359">
                  <c:v>22.845700000000001</c:v>
                </c:pt>
                <c:pt idx="360">
                  <c:v>22.850899999999999</c:v>
                </c:pt>
                <c:pt idx="361">
                  <c:v>22.856200000000001</c:v>
                </c:pt>
                <c:pt idx="362">
                  <c:v>22.8613</c:v>
                </c:pt>
                <c:pt idx="363">
                  <c:v>22.866499999999998</c:v>
                </c:pt>
                <c:pt idx="364">
                  <c:v>22.871700000000001</c:v>
                </c:pt>
                <c:pt idx="365">
                  <c:v>22.876799999999999</c:v>
                </c:pt>
                <c:pt idx="366">
                  <c:v>22.881799999999998</c:v>
                </c:pt>
                <c:pt idx="367">
                  <c:v>22.886800000000001</c:v>
                </c:pt>
                <c:pt idx="368">
                  <c:v>22.8919</c:v>
                </c:pt>
                <c:pt idx="369">
                  <c:v>22.896899999999999</c:v>
                </c:pt>
                <c:pt idx="370">
                  <c:v>22.901800000000001</c:v>
                </c:pt>
                <c:pt idx="371">
                  <c:v>22.906700000000001</c:v>
                </c:pt>
                <c:pt idx="372">
                  <c:v>22.9116</c:v>
                </c:pt>
                <c:pt idx="373">
                  <c:v>22.916399999999999</c:v>
                </c:pt>
                <c:pt idx="374">
                  <c:v>22.921199999999999</c:v>
                </c:pt>
                <c:pt idx="375">
                  <c:v>22.925999999999998</c:v>
                </c:pt>
                <c:pt idx="376">
                  <c:v>22.930700000000002</c:v>
                </c:pt>
                <c:pt idx="377">
                  <c:v>22.935400000000001</c:v>
                </c:pt>
                <c:pt idx="378">
                  <c:v>22.940100000000001</c:v>
                </c:pt>
                <c:pt idx="379">
                  <c:v>22.944700000000001</c:v>
                </c:pt>
                <c:pt idx="380">
                  <c:v>22.949300000000001</c:v>
                </c:pt>
                <c:pt idx="381">
                  <c:v>22.953900000000001</c:v>
                </c:pt>
                <c:pt idx="382">
                  <c:v>22.958500000000001</c:v>
                </c:pt>
                <c:pt idx="383">
                  <c:v>22.963000000000001</c:v>
                </c:pt>
                <c:pt idx="384">
                  <c:v>22.967500000000001</c:v>
                </c:pt>
                <c:pt idx="385">
                  <c:v>22.971900000000002</c:v>
                </c:pt>
                <c:pt idx="386">
                  <c:v>22.976400000000002</c:v>
                </c:pt>
                <c:pt idx="387">
                  <c:v>22.980799999999999</c:v>
                </c:pt>
                <c:pt idx="388">
                  <c:v>22.985099999999999</c:v>
                </c:pt>
                <c:pt idx="389">
                  <c:v>22.9895</c:v>
                </c:pt>
                <c:pt idx="390">
                  <c:v>22.9938</c:v>
                </c:pt>
                <c:pt idx="391">
                  <c:v>22.998100000000001</c:v>
                </c:pt>
                <c:pt idx="392">
                  <c:v>23.0032</c:v>
                </c:pt>
                <c:pt idx="393">
                  <c:v>23.0032</c:v>
                </c:pt>
                <c:pt idx="394">
                  <c:v>23.008500000000002</c:v>
                </c:pt>
                <c:pt idx="395">
                  <c:v>23.011800000000001</c:v>
                </c:pt>
                <c:pt idx="396">
                  <c:v>23.016300000000001</c:v>
                </c:pt>
                <c:pt idx="397">
                  <c:v>23.020199999999999</c:v>
                </c:pt>
                <c:pt idx="398">
                  <c:v>23.0244</c:v>
                </c:pt>
                <c:pt idx="399">
                  <c:v>23.028500000000001</c:v>
                </c:pt>
                <c:pt idx="400">
                  <c:v>23.032499999999999</c:v>
                </c:pt>
                <c:pt idx="401">
                  <c:v>23.0366</c:v>
                </c:pt>
                <c:pt idx="402">
                  <c:v>23.040600000000001</c:v>
                </c:pt>
                <c:pt idx="403">
                  <c:v>23.054500000000001</c:v>
                </c:pt>
                <c:pt idx="404">
                  <c:v>23.044</c:v>
                </c:pt>
                <c:pt idx="405">
                  <c:v>23.056799999999999</c:v>
                </c:pt>
                <c:pt idx="406">
                  <c:v>23.0642</c:v>
                </c:pt>
                <c:pt idx="407">
                  <c:v>23.056999999999999</c:v>
                </c:pt>
                <c:pt idx="408">
                  <c:v>23.064900000000002</c:v>
                </c:pt>
                <c:pt idx="409">
                  <c:v>23.071100000000001</c:v>
                </c:pt>
                <c:pt idx="410">
                  <c:v>23.066500000000001</c:v>
                </c:pt>
                <c:pt idx="411">
                  <c:v>23.085599999999999</c:v>
                </c:pt>
                <c:pt idx="412">
                  <c:v>23.068899999999999</c:v>
                </c:pt>
                <c:pt idx="413">
                  <c:v>23.094200000000001</c:v>
                </c:pt>
                <c:pt idx="414">
                  <c:v>23.072900000000001</c:v>
                </c:pt>
                <c:pt idx="415">
                  <c:v>23.087800000000001</c:v>
                </c:pt>
                <c:pt idx="416">
                  <c:v>23.101199999999999</c:v>
                </c:pt>
                <c:pt idx="417">
                  <c:v>23.088200000000001</c:v>
                </c:pt>
                <c:pt idx="418">
                  <c:v>23.112100000000002</c:v>
                </c:pt>
                <c:pt idx="419">
                  <c:v>23.090800000000002</c:v>
                </c:pt>
                <c:pt idx="420">
                  <c:v>23.106200000000001</c:v>
                </c:pt>
                <c:pt idx="421">
                  <c:v>23.119399999999999</c:v>
                </c:pt>
                <c:pt idx="422">
                  <c:v>23.105899999999998</c:v>
                </c:pt>
                <c:pt idx="423">
                  <c:v>23.128900000000002</c:v>
                </c:pt>
                <c:pt idx="424">
                  <c:v>23.1233</c:v>
                </c:pt>
                <c:pt idx="425">
                  <c:v>23.130700000000001</c:v>
                </c:pt>
                <c:pt idx="426">
                  <c:v>23.132200000000001</c:v>
                </c:pt>
                <c:pt idx="427">
                  <c:v>23.136900000000001</c:v>
                </c:pt>
                <c:pt idx="428">
                  <c:v>23.139900000000001</c:v>
                </c:pt>
                <c:pt idx="429">
                  <c:v>23.143699999999999</c:v>
                </c:pt>
                <c:pt idx="430">
                  <c:v>23.1479</c:v>
                </c:pt>
                <c:pt idx="431">
                  <c:v>23.150600000000001</c:v>
                </c:pt>
                <c:pt idx="432">
                  <c:v>23.154499999999999</c:v>
                </c:pt>
                <c:pt idx="433">
                  <c:v>23.157499999999999</c:v>
                </c:pt>
                <c:pt idx="434">
                  <c:v>23.160900000000002</c:v>
                </c:pt>
                <c:pt idx="435">
                  <c:v>23.164000000000001</c:v>
                </c:pt>
                <c:pt idx="436">
                  <c:v>23.167300000000001</c:v>
                </c:pt>
                <c:pt idx="437">
                  <c:v>23.1706</c:v>
                </c:pt>
                <c:pt idx="438">
                  <c:v>23.1738</c:v>
                </c:pt>
                <c:pt idx="439">
                  <c:v>23.177</c:v>
                </c:pt>
                <c:pt idx="440">
                  <c:v>23.180199999999999</c:v>
                </c:pt>
                <c:pt idx="441">
                  <c:v>23.183399999999999</c:v>
                </c:pt>
                <c:pt idx="442">
                  <c:v>23.186499999999999</c:v>
                </c:pt>
                <c:pt idx="443">
                  <c:v>23.189699999999998</c:v>
                </c:pt>
                <c:pt idx="444">
                  <c:v>23.192799999999998</c:v>
                </c:pt>
                <c:pt idx="445">
                  <c:v>23.196000000000002</c:v>
                </c:pt>
                <c:pt idx="446">
                  <c:v>23.199100000000001</c:v>
                </c:pt>
                <c:pt idx="447">
                  <c:v>23.202200000000001</c:v>
                </c:pt>
                <c:pt idx="448">
                  <c:v>23.205300000000001</c:v>
                </c:pt>
                <c:pt idx="449">
                  <c:v>23.208300000000001</c:v>
                </c:pt>
                <c:pt idx="450">
                  <c:v>23.211400000000001</c:v>
                </c:pt>
                <c:pt idx="451">
                  <c:v>23.2075</c:v>
                </c:pt>
                <c:pt idx="452">
                  <c:v>23.220400000000001</c:v>
                </c:pt>
                <c:pt idx="453">
                  <c:v>23.215499999999999</c:v>
                </c:pt>
                <c:pt idx="454">
                  <c:v>23.220300000000002</c:v>
                </c:pt>
                <c:pt idx="455">
                  <c:v>23.232900000000001</c:v>
                </c:pt>
                <c:pt idx="456">
                  <c:v>23.2254</c:v>
                </c:pt>
                <c:pt idx="457">
                  <c:v>23.229299999999999</c:v>
                </c:pt>
                <c:pt idx="458">
                  <c:v>23.241700000000002</c:v>
                </c:pt>
                <c:pt idx="459">
                  <c:v>23.2346</c:v>
                </c:pt>
                <c:pt idx="460">
                  <c:v>23.2378</c:v>
                </c:pt>
                <c:pt idx="461">
                  <c:v>23.250599999999999</c:v>
                </c:pt>
                <c:pt idx="462">
                  <c:v>23.243099999999998</c:v>
                </c:pt>
                <c:pt idx="463">
                  <c:v>23.246500000000001</c:v>
                </c:pt>
                <c:pt idx="464">
                  <c:v>23.2591</c:v>
                </c:pt>
                <c:pt idx="465">
                  <c:v>23.2516</c:v>
                </c:pt>
                <c:pt idx="466">
                  <c:v>23.254899999999999</c:v>
                </c:pt>
                <c:pt idx="467">
                  <c:v>23.267399999999999</c:v>
                </c:pt>
                <c:pt idx="468">
                  <c:v>23.259899999999998</c:v>
                </c:pt>
                <c:pt idx="469">
                  <c:v>23.263200000000001</c:v>
                </c:pt>
                <c:pt idx="470">
                  <c:v>23.275600000000001</c:v>
                </c:pt>
                <c:pt idx="471">
                  <c:v>23.2621</c:v>
                </c:pt>
                <c:pt idx="472">
                  <c:v>23.280999999999999</c:v>
                </c:pt>
                <c:pt idx="473">
                  <c:v>23.270900000000001</c:v>
                </c:pt>
                <c:pt idx="474">
                  <c:v>23.2761</c:v>
                </c:pt>
                <c:pt idx="475">
                  <c:v>23.289899999999999</c:v>
                </c:pt>
                <c:pt idx="476">
                  <c:v>23.274999999999999</c:v>
                </c:pt>
                <c:pt idx="477">
                  <c:v>23.2944</c:v>
                </c:pt>
                <c:pt idx="478">
                  <c:v>23.277100000000001</c:v>
                </c:pt>
                <c:pt idx="479">
                  <c:v>23.301600000000001</c:v>
                </c:pt>
                <c:pt idx="480">
                  <c:v>23.280999999999999</c:v>
                </c:pt>
                <c:pt idx="481">
                  <c:v>23.307400000000001</c:v>
                </c:pt>
                <c:pt idx="482">
                  <c:v>23.285699999999999</c:v>
                </c:pt>
                <c:pt idx="483">
                  <c:v>23.3126</c:v>
                </c:pt>
                <c:pt idx="484">
                  <c:v>23.290700000000001</c:v>
                </c:pt>
                <c:pt idx="485">
                  <c:v>23.317699999999999</c:v>
                </c:pt>
                <c:pt idx="486">
                  <c:v>23.2957</c:v>
                </c:pt>
                <c:pt idx="487">
                  <c:v>23.322600000000001</c:v>
                </c:pt>
                <c:pt idx="488">
                  <c:v>23.300699999999999</c:v>
                </c:pt>
                <c:pt idx="489">
                  <c:v>23.327400000000001</c:v>
                </c:pt>
                <c:pt idx="490">
                  <c:v>23.305599999999998</c:v>
                </c:pt>
                <c:pt idx="491">
                  <c:v>23.3323</c:v>
                </c:pt>
                <c:pt idx="492">
                  <c:v>23.324999999999999</c:v>
                </c:pt>
                <c:pt idx="493">
                  <c:v>23.323499999999999</c:v>
                </c:pt>
                <c:pt idx="494">
                  <c:v>23.338999999999999</c:v>
                </c:pt>
                <c:pt idx="495">
                  <c:v>23.321300000000001</c:v>
                </c:pt>
                <c:pt idx="496">
                  <c:v>23.342300000000002</c:v>
                </c:pt>
                <c:pt idx="497">
                  <c:v>23.339500000000001</c:v>
                </c:pt>
                <c:pt idx="498">
                  <c:v>23.331600000000002</c:v>
                </c:pt>
                <c:pt idx="499">
                  <c:v>23.348400000000002</c:v>
                </c:pt>
                <c:pt idx="500">
                  <c:v>23.3474</c:v>
                </c:pt>
                <c:pt idx="501">
                  <c:v>23.338100000000001</c:v>
                </c:pt>
                <c:pt idx="502">
                  <c:v>23.355599999999999</c:v>
                </c:pt>
                <c:pt idx="503">
                  <c:v>23.354099999999999</c:v>
                </c:pt>
                <c:pt idx="504">
                  <c:v>23.345099999999999</c:v>
                </c:pt>
                <c:pt idx="505">
                  <c:v>23.362400000000001</c:v>
                </c:pt>
                <c:pt idx="506">
                  <c:v>23.361699999999999</c:v>
                </c:pt>
              </c:numCache>
            </c:numRef>
          </c:yVal>
          <c:smooth val="1"/>
        </c:ser>
        <c:ser>
          <c:idx val="1"/>
          <c:order val="1"/>
          <c:tx>
            <c:v>dtME=50T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'DT 50T'!$A$2:$A$297</c:f>
              <c:numCache>
                <c:formatCode>General</c:formatCode>
                <c:ptCount val="296"/>
                <c:pt idx="0">
                  <c:v>0.42859999999999998</c:v>
                </c:pt>
                <c:pt idx="1">
                  <c:v>0.85709999999999997</c:v>
                </c:pt>
                <c:pt idx="2">
                  <c:v>1.2857000000000001</c:v>
                </c:pt>
                <c:pt idx="3">
                  <c:v>1.7142999999999999</c:v>
                </c:pt>
                <c:pt idx="4">
                  <c:v>2.1429</c:v>
                </c:pt>
                <c:pt idx="5">
                  <c:v>2.5714000000000001</c:v>
                </c:pt>
                <c:pt idx="6">
                  <c:v>3</c:v>
                </c:pt>
                <c:pt idx="7">
                  <c:v>3.4285999999999999</c:v>
                </c:pt>
                <c:pt idx="8">
                  <c:v>3.8571</c:v>
                </c:pt>
                <c:pt idx="9">
                  <c:v>4.2857000000000003</c:v>
                </c:pt>
                <c:pt idx="10">
                  <c:v>4.7142999999999997</c:v>
                </c:pt>
                <c:pt idx="11">
                  <c:v>5.1429</c:v>
                </c:pt>
                <c:pt idx="12">
                  <c:v>5.5713999999999997</c:v>
                </c:pt>
                <c:pt idx="13">
                  <c:v>6</c:v>
                </c:pt>
                <c:pt idx="14">
                  <c:v>6.4286000000000003</c:v>
                </c:pt>
                <c:pt idx="15">
                  <c:v>6.8571</c:v>
                </c:pt>
                <c:pt idx="16">
                  <c:v>7.2857000000000003</c:v>
                </c:pt>
                <c:pt idx="17">
                  <c:v>7.7142999999999997</c:v>
                </c:pt>
                <c:pt idx="18">
                  <c:v>8.1428999999999991</c:v>
                </c:pt>
                <c:pt idx="19">
                  <c:v>8.5714000000000006</c:v>
                </c:pt>
                <c:pt idx="20">
                  <c:v>9</c:v>
                </c:pt>
                <c:pt idx="21">
                  <c:v>9.4285999999999994</c:v>
                </c:pt>
                <c:pt idx="22">
                  <c:v>9.8571000000000009</c:v>
                </c:pt>
                <c:pt idx="23">
                  <c:v>10.2857</c:v>
                </c:pt>
                <c:pt idx="24">
                  <c:v>10.7143</c:v>
                </c:pt>
                <c:pt idx="25">
                  <c:v>11.142899999999999</c:v>
                </c:pt>
                <c:pt idx="26">
                  <c:v>11.571400000000001</c:v>
                </c:pt>
                <c:pt idx="27">
                  <c:v>12</c:v>
                </c:pt>
                <c:pt idx="28">
                  <c:v>12.428599999999999</c:v>
                </c:pt>
                <c:pt idx="29">
                  <c:v>12.857100000000001</c:v>
                </c:pt>
                <c:pt idx="30">
                  <c:v>13.2857</c:v>
                </c:pt>
                <c:pt idx="31">
                  <c:v>13.7143</c:v>
                </c:pt>
                <c:pt idx="32">
                  <c:v>14.142899999999999</c:v>
                </c:pt>
                <c:pt idx="33">
                  <c:v>14.571400000000001</c:v>
                </c:pt>
                <c:pt idx="34">
                  <c:v>15</c:v>
                </c:pt>
                <c:pt idx="35">
                  <c:v>15.428599999999999</c:v>
                </c:pt>
                <c:pt idx="36">
                  <c:v>15.857100000000001</c:v>
                </c:pt>
                <c:pt idx="37">
                  <c:v>16.285699999999999</c:v>
                </c:pt>
                <c:pt idx="38">
                  <c:v>16.714300000000001</c:v>
                </c:pt>
                <c:pt idx="39">
                  <c:v>17.142900000000001</c:v>
                </c:pt>
                <c:pt idx="40">
                  <c:v>17.571400000000001</c:v>
                </c:pt>
                <c:pt idx="41">
                  <c:v>18</c:v>
                </c:pt>
                <c:pt idx="42">
                  <c:v>18.428599999999999</c:v>
                </c:pt>
                <c:pt idx="43">
                  <c:v>18.857099999999999</c:v>
                </c:pt>
                <c:pt idx="44">
                  <c:v>19.285699999999999</c:v>
                </c:pt>
                <c:pt idx="45">
                  <c:v>19.714300000000001</c:v>
                </c:pt>
                <c:pt idx="46">
                  <c:v>20.142900000000001</c:v>
                </c:pt>
                <c:pt idx="47">
                  <c:v>20.571400000000001</c:v>
                </c:pt>
                <c:pt idx="48">
                  <c:v>21</c:v>
                </c:pt>
                <c:pt idx="49">
                  <c:v>21.428599999999999</c:v>
                </c:pt>
                <c:pt idx="50">
                  <c:v>21.857099999999999</c:v>
                </c:pt>
                <c:pt idx="51">
                  <c:v>22.285699999999999</c:v>
                </c:pt>
                <c:pt idx="52">
                  <c:v>22.714300000000001</c:v>
                </c:pt>
                <c:pt idx="53">
                  <c:v>23.142900000000001</c:v>
                </c:pt>
                <c:pt idx="54">
                  <c:v>23.571400000000001</c:v>
                </c:pt>
                <c:pt idx="55">
                  <c:v>24</c:v>
                </c:pt>
                <c:pt idx="56">
                  <c:v>24.428599999999999</c:v>
                </c:pt>
                <c:pt idx="57">
                  <c:v>24.857099999999999</c:v>
                </c:pt>
                <c:pt idx="58">
                  <c:v>25.285699999999999</c:v>
                </c:pt>
                <c:pt idx="59">
                  <c:v>25.714300000000001</c:v>
                </c:pt>
                <c:pt idx="60">
                  <c:v>26.142900000000001</c:v>
                </c:pt>
                <c:pt idx="61">
                  <c:v>26.571400000000001</c:v>
                </c:pt>
                <c:pt idx="62">
                  <c:v>27</c:v>
                </c:pt>
                <c:pt idx="63">
                  <c:v>27.428599999999999</c:v>
                </c:pt>
                <c:pt idx="64">
                  <c:v>27.857099999999999</c:v>
                </c:pt>
                <c:pt idx="65">
                  <c:v>28.285699999999999</c:v>
                </c:pt>
                <c:pt idx="66">
                  <c:v>28.714300000000001</c:v>
                </c:pt>
                <c:pt idx="67">
                  <c:v>29.142900000000001</c:v>
                </c:pt>
                <c:pt idx="68">
                  <c:v>29.571400000000001</c:v>
                </c:pt>
                <c:pt idx="69">
                  <c:v>30</c:v>
                </c:pt>
                <c:pt idx="70">
                  <c:v>30.428599999999999</c:v>
                </c:pt>
                <c:pt idx="71">
                  <c:v>30.857099999999999</c:v>
                </c:pt>
                <c:pt idx="72">
                  <c:v>31.285699999999999</c:v>
                </c:pt>
                <c:pt idx="73">
                  <c:v>31.714300000000001</c:v>
                </c:pt>
                <c:pt idx="74">
                  <c:v>32.142899999999997</c:v>
                </c:pt>
                <c:pt idx="75">
                  <c:v>32.571399999999997</c:v>
                </c:pt>
                <c:pt idx="76">
                  <c:v>33</c:v>
                </c:pt>
                <c:pt idx="77">
                  <c:v>33.428600000000003</c:v>
                </c:pt>
                <c:pt idx="78">
                  <c:v>33.857100000000003</c:v>
                </c:pt>
                <c:pt idx="79">
                  <c:v>34.285699999999999</c:v>
                </c:pt>
                <c:pt idx="80">
                  <c:v>34.714300000000001</c:v>
                </c:pt>
                <c:pt idx="81">
                  <c:v>35.142899999999997</c:v>
                </c:pt>
                <c:pt idx="82">
                  <c:v>35.571399999999997</c:v>
                </c:pt>
                <c:pt idx="83">
                  <c:v>36</c:v>
                </c:pt>
                <c:pt idx="84">
                  <c:v>36.428600000000003</c:v>
                </c:pt>
                <c:pt idx="85">
                  <c:v>36.857100000000003</c:v>
                </c:pt>
                <c:pt idx="86">
                  <c:v>37.285699999999999</c:v>
                </c:pt>
                <c:pt idx="87">
                  <c:v>37.714300000000001</c:v>
                </c:pt>
                <c:pt idx="88">
                  <c:v>38.142899999999997</c:v>
                </c:pt>
                <c:pt idx="89">
                  <c:v>38.571399999999997</c:v>
                </c:pt>
                <c:pt idx="90">
                  <c:v>39</c:v>
                </c:pt>
                <c:pt idx="91">
                  <c:v>39.428600000000003</c:v>
                </c:pt>
                <c:pt idx="92">
                  <c:v>39.857100000000003</c:v>
                </c:pt>
                <c:pt idx="93">
                  <c:v>40.285699999999999</c:v>
                </c:pt>
                <c:pt idx="94">
                  <c:v>40.714300000000001</c:v>
                </c:pt>
                <c:pt idx="95">
                  <c:v>41.142899999999997</c:v>
                </c:pt>
                <c:pt idx="96">
                  <c:v>41.571399999999997</c:v>
                </c:pt>
                <c:pt idx="97">
                  <c:v>42</c:v>
                </c:pt>
                <c:pt idx="98">
                  <c:v>42.428600000000003</c:v>
                </c:pt>
                <c:pt idx="99">
                  <c:v>42.857100000000003</c:v>
                </c:pt>
                <c:pt idx="100">
                  <c:v>43.285699999999999</c:v>
                </c:pt>
                <c:pt idx="101">
                  <c:v>43.714300000000001</c:v>
                </c:pt>
                <c:pt idx="102">
                  <c:v>44.142899999999997</c:v>
                </c:pt>
                <c:pt idx="103">
                  <c:v>44.571399999999997</c:v>
                </c:pt>
                <c:pt idx="104">
                  <c:v>45</c:v>
                </c:pt>
                <c:pt idx="105">
                  <c:v>45.428600000000003</c:v>
                </c:pt>
                <c:pt idx="106">
                  <c:v>45.857100000000003</c:v>
                </c:pt>
                <c:pt idx="107">
                  <c:v>46.285699999999999</c:v>
                </c:pt>
                <c:pt idx="108">
                  <c:v>46.714300000000001</c:v>
                </c:pt>
                <c:pt idx="109">
                  <c:v>47.142899999999997</c:v>
                </c:pt>
                <c:pt idx="110">
                  <c:v>47.571399999999997</c:v>
                </c:pt>
                <c:pt idx="111">
                  <c:v>48</c:v>
                </c:pt>
                <c:pt idx="112">
                  <c:v>48.428600000000003</c:v>
                </c:pt>
                <c:pt idx="113">
                  <c:v>48.857100000000003</c:v>
                </c:pt>
                <c:pt idx="114">
                  <c:v>49.285699999999999</c:v>
                </c:pt>
                <c:pt idx="115">
                  <c:v>49.714300000000001</c:v>
                </c:pt>
                <c:pt idx="116">
                  <c:v>50.142899999999997</c:v>
                </c:pt>
                <c:pt idx="117">
                  <c:v>50.571399999999997</c:v>
                </c:pt>
                <c:pt idx="118">
                  <c:v>51</c:v>
                </c:pt>
                <c:pt idx="119">
                  <c:v>51.428600000000003</c:v>
                </c:pt>
                <c:pt idx="120">
                  <c:v>51.857100000000003</c:v>
                </c:pt>
                <c:pt idx="121">
                  <c:v>52.285699999999999</c:v>
                </c:pt>
                <c:pt idx="122">
                  <c:v>52.714300000000001</c:v>
                </c:pt>
                <c:pt idx="123">
                  <c:v>53.142899999999997</c:v>
                </c:pt>
                <c:pt idx="124">
                  <c:v>53.571399999999997</c:v>
                </c:pt>
                <c:pt idx="125">
                  <c:v>54</c:v>
                </c:pt>
                <c:pt idx="126">
                  <c:v>54.428600000000003</c:v>
                </c:pt>
                <c:pt idx="127">
                  <c:v>54.857100000000003</c:v>
                </c:pt>
                <c:pt idx="128">
                  <c:v>55.285699999999999</c:v>
                </c:pt>
                <c:pt idx="129">
                  <c:v>55.714300000000001</c:v>
                </c:pt>
                <c:pt idx="130">
                  <c:v>56.142899999999997</c:v>
                </c:pt>
                <c:pt idx="131">
                  <c:v>56.571399999999997</c:v>
                </c:pt>
                <c:pt idx="132">
                  <c:v>57</c:v>
                </c:pt>
                <c:pt idx="133">
                  <c:v>57.428600000000003</c:v>
                </c:pt>
                <c:pt idx="134">
                  <c:v>57.857100000000003</c:v>
                </c:pt>
                <c:pt idx="135">
                  <c:v>58.285699999999999</c:v>
                </c:pt>
                <c:pt idx="136">
                  <c:v>58.714300000000001</c:v>
                </c:pt>
                <c:pt idx="137">
                  <c:v>59.142899999999997</c:v>
                </c:pt>
                <c:pt idx="138">
                  <c:v>59.571399999999997</c:v>
                </c:pt>
                <c:pt idx="139">
                  <c:v>60</c:v>
                </c:pt>
                <c:pt idx="140">
                  <c:v>60.428600000000003</c:v>
                </c:pt>
                <c:pt idx="141">
                  <c:v>60.857100000000003</c:v>
                </c:pt>
                <c:pt idx="142">
                  <c:v>61.285699999999999</c:v>
                </c:pt>
                <c:pt idx="143">
                  <c:v>61.714300000000001</c:v>
                </c:pt>
                <c:pt idx="144">
                  <c:v>62.142899999999997</c:v>
                </c:pt>
                <c:pt idx="145">
                  <c:v>62.571399999999997</c:v>
                </c:pt>
                <c:pt idx="146">
                  <c:v>63</c:v>
                </c:pt>
                <c:pt idx="147">
                  <c:v>63.428600000000003</c:v>
                </c:pt>
                <c:pt idx="148">
                  <c:v>63.857100000000003</c:v>
                </c:pt>
                <c:pt idx="149">
                  <c:v>64.285700000000006</c:v>
                </c:pt>
                <c:pt idx="150">
                  <c:v>64.714299999999994</c:v>
                </c:pt>
                <c:pt idx="151">
                  <c:v>65.142899999999997</c:v>
                </c:pt>
                <c:pt idx="152">
                  <c:v>65.571399999999997</c:v>
                </c:pt>
                <c:pt idx="153">
                  <c:v>66</c:v>
                </c:pt>
                <c:pt idx="154">
                  <c:v>66.428600000000003</c:v>
                </c:pt>
                <c:pt idx="155">
                  <c:v>66.857100000000003</c:v>
                </c:pt>
                <c:pt idx="156">
                  <c:v>67.285700000000006</c:v>
                </c:pt>
                <c:pt idx="157">
                  <c:v>67.714299999999994</c:v>
                </c:pt>
                <c:pt idx="158">
                  <c:v>68.142899999999997</c:v>
                </c:pt>
                <c:pt idx="159">
                  <c:v>68.571399999999997</c:v>
                </c:pt>
                <c:pt idx="160">
                  <c:v>69</c:v>
                </c:pt>
                <c:pt idx="161">
                  <c:v>69.428600000000003</c:v>
                </c:pt>
                <c:pt idx="162">
                  <c:v>69.857100000000003</c:v>
                </c:pt>
                <c:pt idx="163">
                  <c:v>70.285700000000006</c:v>
                </c:pt>
                <c:pt idx="164">
                  <c:v>70.714299999999994</c:v>
                </c:pt>
                <c:pt idx="165">
                  <c:v>71.142899999999997</c:v>
                </c:pt>
                <c:pt idx="166">
                  <c:v>71.571399999999997</c:v>
                </c:pt>
                <c:pt idx="167">
                  <c:v>72</c:v>
                </c:pt>
                <c:pt idx="168">
                  <c:v>72.428600000000003</c:v>
                </c:pt>
                <c:pt idx="169">
                  <c:v>72.857100000000003</c:v>
                </c:pt>
                <c:pt idx="170">
                  <c:v>73.285700000000006</c:v>
                </c:pt>
                <c:pt idx="171">
                  <c:v>73.714299999999994</c:v>
                </c:pt>
                <c:pt idx="172">
                  <c:v>74.142899999999997</c:v>
                </c:pt>
                <c:pt idx="173">
                  <c:v>74.571399999999997</c:v>
                </c:pt>
                <c:pt idx="174">
                  <c:v>75</c:v>
                </c:pt>
                <c:pt idx="175">
                  <c:v>75.428600000000003</c:v>
                </c:pt>
                <c:pt idx="176">
                  <c:v>75.857100000000003</c:v>
                </c:pt>
                <c:pt idx="177">
                  <c:v>76.285700000000006</c:v>
                </c:pt>
                <c:pt idx="178">
                  <c:v>76.714299999999994</c:v>
                </c:pt>
                <c:pt idx="179">
                  <c:v>77.142899999999997</c:v>
                </c:pt>
                <c:pt idx="180">
                  <c:v>77.571399999999997</c:v>
                </c:pt>
                <c:pt idx="181">
                  <c:v>78</c:v>
                </c:pt>
                <c:pt idx="182">
                  <c:v>78.428600000000003</c:v>
                </c:pt>
                <c:pt idx="183">
                  <c:v>78.857100000000003</c:v>
                </c:pt>
                <c:pt idx="184">
                  <c:v>79.285700000000006</c:v>
                </c:pt>
                <c:pt idx="185">
                  <c:v>79.714299999999994</c:v>
                </c:pt>
                <c:pt idx="186">
                  <c:v>80.142899999999997</c:v>
                </c:pt>
                <c:pt idx="187">
                  <c:v>80.571399999999997</c:v>
                </c:pt>
                <c:pt idx="188">
                  <c:v>81</c:v>
                </c:pt>
                <c:pt idx="189">
                  <c:v>81.428600000000003</c:v>
                </c:pt>
                <c:pt idx="190">
                  <c:v>81.857100000000003</c:v>
                </c:pt>
                <c:pt idx="191">
                  <c:v>82.285700000000006</c:v>
                </c:pt>
                <c:pt idx="192">
                  <c:v>82.714299999999994</c:v>
                </c:pt>
                <c:pt idx="193">
                  <c:v>83.142899999999997</c:v>
                </c:pt>
                <c:pt idx="194">
                  <c:v>83.571399999999997</c:v>
                </c:pt>
                <c:pt idx="195">
                  <c:v>84</c:v>
                </c:pt>
                <c:pt idx="196">
                  <c:v>84.428600000000003</c:v>
                </c:pt>
                <c:pt idx="197">
                  <c:v>84.857100000000003</c:v>
                </c:pt>
                <c:pt idx="198">
                  <c:v>85.285700000000006</c:v>
                </c:pt>
                <c:pt idx="199">
                  <c:v>85.714299999999994</c:v>
                </c:pt>
                <c:pt idx="200">
                  <c:v>86.142899999999997</c:v>
                </c:pt>
                <c:pt idx="201">
                  <c:v>86.571399999999997</c:v>
                </c:pt>
                <c:pt idx="202">
                  <c:v>87</c:v>
                </c:pt>
                <c:pt idx="203">
                  <c:v>87.428600000000003</c:v>
                </c:pt>
                <c:pt idx="204">
                  <c:v>87.857100000000003</c:v>
                </c:pt>
                <c:pt idx="205">
                  <c:v>88.285700000000006</c:v>
                </c:pt>
                <c:pt idx="206">
                  <c:v>88.714299999999994</c:v>
                </c:pt>
                <c:pt idx="207">
                  <c:v>89.142899999999997</c:v>
                </c:pt>
                <c:pt idx="208">
                  <c:v>89.571399999999997</c:v>
                </c:pt>
                <c:pt idx="209">
                  <c:v>90</c:v>
                </c:pt>
                <c:pt idx="210">
                  <c:v>90.428600000000003</c:v>
                </c:pt>
                <c:pt idx="211">
                  <c:v>90.857100000000003</c:v>
                </c:pt>
                <c:pt idx="212">
                  <c:v>91.285700000000006</c:v>
                </c:pt>
                <c:pt idx="213">
                  <c:v>91.714299999999994</c:v>
                </c:pt>
                <c:pt idx="214">
                  <c:v>92.142899999999997</c:v>
                </c:pt>
                <c:pt idx="215">
                  <c:v>92.571399999999997</c:v>
                </c:pt>
                <c:pt idx="216">
                  <c:v>93</c:v>
                </c:pt>
                <c:pt idx="217">
                  <c:v>93.428600000000003</c:v>
                </c:pt>
                <c:pt idx="218">
                  <c:v>93.857100000000003</c:v>
                </c:pt>
                <c:pt idx="219">
                  <c:v>94.285700000000006</c:v>
                </c:pt>
                <c:pt idx="220">
                  <c:v>94.714299999999994</c:v>
                </c:pt>
                <c:pt idx="221">
                  <c:v>95.142899999999997</c:v>
                </c:pt>
                <c:pt idx="222">
                  <c:v>95.571399999999997</c:v>
                </c:pt>
                <c:pt idx="223">
                  <c:v>96</c:v>
                </c:pt>
                <c:pt idx="224">
                  <c:v>96.428600000000003</c:v>
                </c:pt>
                <c:pt idx="225">
                  <c:v>96.857100000000003</c:v>
                </c:pt>
                <c:pt idx="226">
                  <c:v>97.285700000000006</c:v>
                </c:pt>
                <c:pt idx="227">
                  <c:v>97.714299999999994</c:v>
                </c:pt>
                <c:pt idx="228">
                  <c:v>98.142899999999997</c:v>
                </c:pt>
                <c:pt idx="229">
                  <c:v>98.571399999999997</c:v>
                </c:pt>
                <c:pt idx="230">
                  <c:v>99</c:v>
                </c:pt>
                <c:pt idx="231">
                  <c:v>99.428600000000003</c:v>
                </c:pt>
                <c:pt idx="232">
                  <c:v>99.857100000000003</c:v>
                </c:pt>
                <c:pt idx="233">
                  <c:v>100.28570000000001</c:v>
                </c:pt>
                <c:pt idx="234">
                  <c:v>100.71429999999999</c:v>
                </c:pt>
                <c:pt idx="235">
                  <c:v>101.1429</c:v>
                </c:pt>
                <c:pt idx="236">
                  <c:v>101.5714</c:v>
                </c:pt>
                <c:pt idx="237">
                  <c:v>102</c:v>
                </c:pt>
                <c:pt idx="238">
                  <c:v>102.4286</c:v>
                </c:pt>
                <c:pt idx="239">
                  <c:v>102.8571</c:v>
                </c:pt>
                <c:pt idx="240">
                  <c:v>103.28570000000001</c:v>
                </c:pt>
                <c:pt idx="241">
                  <c:v>103.71429999999999</c:v>
                </c:pt>
                <c:pt idx="242">
                  <c:v>104.1429</c:v>
                </c:pt>
                <c:pt idx="243">
                  <c:v>104.5714</c:v>
                </c:pt>
                <c:pt idx="244">
                  <c:v>105</c:v>
                </c:pt>
                <c:pt idx="245">
                  <c:v>105.4286</c:v>
                </c:pt>
                <c:pt idx="246">
                  <c:v>105.8571</c:v>
                </c:pt>
                <c:pt idx="247">
                  <c:v>106.28570000000001</c:v>
                </c:pt>
                <c:pt idx="248">
                  <c:v>106.71429999999999</c:v>
                </c:pt>
                <c:pt idx="249">
                  <c:v>107.1429</c:v>
                </c:pt>
                <c:pt idx="250">
                  <c:v>107.5714</c:v>
                </c:pt>
                <c:pt idx="251">
                  <c:v>108</c:v>
                </c:pt>
                <c:pt idx="252">
                  <c:v>108.4286</c:v>
                </c:pt>
                <c:pt idx="253">
                  <c:v>108.8571</c:v>
                </c:pt>
                <c:pt idx="254">
                  <c:v>109.28570000000001</c:v>
                </c:pt>
                <c:pt idx="255">
                  <c:v>109.71429999999999</c:v>
                </c:pt>
                <c:pt idx="256">
                  <c:v>110.1429</c:v>
                </c:pt>
                <c:pt idx="257">
                  <c:v>110.5714</c:v>
                </c:pt>
                <c:pt idx="258">
                  <c:v>111</c:v>
                </c:pt>
                <c:pt idx="259">
                  <c:v>111.4286</c:v>
                </c:pt>
                <c:pt idx="260">
                  <c:v>111.8571</c:v>
                </c:pt>
                <c:pt idx="261">
                  <c:v>112.28570000000001</c:v>
                </c:pt>
                <c:pt idx="262">
                  <c:v>112.71429999999999</c:v>
                </c:pt>
                <c:pt idx="263">
                  <c:v>113.1429</c:v>
                </c:pt>
                <c:pt idx="264">
                  <c:v>113.5714</c:v>
                </c:pt>
                <c:pt idx="265">
                  <c:v>114</c:v>
                </c:pt>
                <c:pt idx="266">
                  <c:v>114.4286</c:v>
                </c:pt>
                <c:pt idx="267">
                  <c:v>114.8571</c:v>
                </c:pt>
                <c:pt idx="268">
                  <c:v>115.28570000000001</c:v>
                </c:pt>
                <c:pt idx="269">
                  <c:v>115.71429999999999</c:v>
                </c:pt>
                <c:pt idx="270">
                  <c:v>116.1429</c:v>
                </c:pt>
                <c:pt idx="271">
                  <c:v>116.5714</c:v>
                </c:pt>
                <c:pt idx="272">
                  <c:v>117</c:v>
                </c:pt>
                <c:pt idx="273">
                  <c:v>117.4286</c:v>
                </c:pt>
                <c:pt idx="274">
                  <c:v>117.8571</c:v>
                </c:pt>
                <c:pt idx="275">
                  <c:v>118.28570000000001</c:v>
                </c:pt>
                <c:pt idx="276">
                  <c:v>118.71429999999999</c:v>
                </c:pt>
                <c:pt idx="277">
                  <c:v>119.1429</c:v>
                </c:pt>
                <c:pt idx="278">
                  <c:v>119.5714</c:v>
                </c:pt>
                <c:pt idx="279">
                  <c:v>120</c:v>
                </c:pt>
                <c:pt idx="280">
                  <c:v>120.4286</c:v>
                </c:pt>
                <c:pt idx="281">
                  <c:v>120.8571</c:v>
                </c:pt>
                <c:pt idx="282">
                  <c:v>121.28570000000001</c:v>
                </c:pt>
                <c:pt idx="283">
                  <c:v>121.71429999999999</c:v>
                </c:pt>
                <c:pt idx="284">
                  <c:v>122.1429</c:v>
                </c:pt>
                <c:pt idx="285">
                  <c:v>122.5714</c:v>
                </c:pt>
                <c:pt idx="286">
                  <c:v>123</c:v>
                </c:pt>
                <c:pt idx="287">
                  <c:v>123.4286</c:v>
                </c:pt>
                <c:pt idx="288">
                  <c:v>123.8571</c:v>
                </c:pt>
                <c:pt idx="289">
                  <c:v>124.28570000000001</c:v>
                </c:pt>
                <c:pt idx="290">
                  <c:v>124.71429999999999</c:v>
                </c:pt>
                <c:pt idx="291">
                  <c:v>125.1429</c:v>
                </c:pt>
                <c:pt idx="292">
                  <c:v>125.5714</c:v>
                </c:pt>
                <c:pt idx="293">
                  <c:v>126</c:v>
                </c:pt>
                <c:pt idx="294">
                  <c:v>126.4286</c:v>
                </c:pt>
                <c:pt idx="295">
                  <c:v>126.8571</c:v>
                </c:pt>
              </c:numCache>
            </c:numRef>
          </c:xVal>
          <c:yVal>
            <c:numRef>
              <c:f>'DT 50T'!$B$2:$B$297</c:f>
              <c:numCache>
                <c:formatCode>General</c:formatCode>
                <c:ptCount val="296"/>
                <c:pt idx="0">
                  <c:v>8.0877999999999997</c:v>
                </c:pt>
                <c:pt idx="1">
                  <c:v>8.0877999999999997</c:v>
                </c:pt>
                <c:pt idx="2">
                  <c:v>8.5467999999999993</c:v>
                </c:pt>
                <c:pt idx="3">
                  <c:v>8.9248999999999992</c:v>
                </c:pt>
                <c:pt idx="4">
                  <c:v>9.1761999999999997</c:v>
                </c:pt>
                <c:pt idx="5">
                  <c:v>9.4178999999999995</c:v>
                </c:pt>
                <c:pt idx="6">
                  <c:v>9.7028999999999996</c:v>
                </c:pt>
                <c:pt idx="7">
                  <c:v>9.8923000000000005</c:v>
                </c:pt>
                <c:pt idx="8">
                  <c:v>10.0756</c:v>
                </c:pt>
                <c:pt idx="9">
                  <c:v>10.213200000000001</c:v>
                </c:pt>
                <c:pt idx="10">
                  <c:v>10.3866</c:v>
                </c:pt>
                <c:pt idx="11">
                  <c:v>10.5435</c:v>
                </c:pt>
                <c:pt idx="12">
                  <c:v>10.658799999999999</c:v>
                </c:pt>
                <c:pt idx="13">
                  <c:v>10.7355</c:v>
                </c:pt>
                <c:pt idx="14">
                  <c:v>10.8649</c:v>
                </c:pt>
                <c:pt idx="15">
                  <c:v>10.9756</c:v>
                </c:pt>
                <c:pt idx="16">
                  <c:v>11.1404</c:v>
                </c:pt>
                <c:pt idx="17">
                  <c:v>11.2524</c:v>
                </c:pt>
                <c:pt idx="18">
                  <c:v>11.3339</c:v>
                </c:pt>
                <c:pt idx="19">
                  <c:v>11.4658</c:v>
                </c:pt>
                <c:pt idx="20">
                  <c:v>11.5443</c:v>
                </c:pt>
                <c:pt idx="21">
                  <c:v>11.651</c:v>
                </c:pt>
                <c:pt idx="22">
                  <c:v>11.762700000000001</c:v>
                </c:pt>
                <c:pt idx="23">
                  <c:v>11.8604</c:v>
                </c:pt>
                <c:pt idx="24">
                  <c:v>11.959099999999999</c:v>
                </c:pt>
                <c:pt idx="25">
                  <c:v>12.027100000000001</c:v>
                </c:pt>
                <c:pt idx="26">
                  <c:v>12.1043</c:v>
                </c:pt>
                <c:pt idx="27">
                  <c:v>12.21</c:v>
                </c:pt>
                <c:pt idx="28">
                  <c:v>12.2475</c:v>
                </c:pt>
                <c:pt idx="29">
                  <c:v>12.3331</c:v>
                </c:pt>
                <c:pt idx="30">
                  <c:v>12.3834</c:v>
                </c:pt>
                <c:pt idx="31">
                  <c:v>12.4679</c:v>
                </c:pt>
                <c:pt idx="32">
                  <c:v>12.5326</c:v>
                </c:pt>
                <c:pt idx="33">
                  <c:v>12.612</c:v>
                </c:pt>
                <c:pt idx="34">
                  <c:v>12.683400000000001</c:v>
                </c:pt>
                <c:pt idx="35">
                  <c:v>12.7645</c:v>
                </c:pt>
                <c:pt idx="36">
                  <c:v>12.834099999999999</c:v>
                </c:pt>
                <c:pt idx="37">
                  <c:v>12.9162</c:v>
                </c:pt>
                <c:pt idx="38">
                  <c:v>12.9857</c:v>
                </c:pt>
                <c:pt idx="39">
                  <c:v>13.0686</c:v>
                </c:pt>
                <c:pt idx="40">
                  <c:v>13.1304</c:v>
                </c:pt>
                <c:pt idx="41">
                  <c:v>13.198700000000001</c:v>
                </c:pt>
                <c:pt idx="42">
                  <c:v>13.2629</c:v>
                </c:pt>
                <c:pt idx="43">
                  <c:v>13.3247</c:v>
                </c:pt>
                <c:pt idx="44">
                  <c:v>13.3918</c:v>
                </c:pt>
                <c:pt idx="45">
                  <c:v>13.449</c:v>
                </c:pt>
                <c:pt idx="46">
                  <c:v>13.5321</c:v>
                </c:pt>
                <c:pt idx="47">
                  <c:v>13.579800000000001</c:v>
                </c:pt>
                <c:pt idx="48">
                  <c:v>13.654299999999999</c:v>
                </c:pt>
                <c:pt idx="49">
                  <c:v>13.704499999999999</c:v>
                </c:pt>
                <c:pt idx="50">
                  <c:v>13.776400000000001</c:v>
                </c:pt>
                <c:pt idx="51">
                  <c:v>13.8263</c:v>
                </c:pt>
                <c:pt idx="52">
                  <c:v>13.8926</c:v>
                </c:pt>
                <c:pt idx="53">
                  <c:v>13.9443</c:v>
                </c:pt>
                <c:pt idx="54">
                  <c:v>14.0052</c:v>
                </c:pt>
                <c:pt idx="55">
                  <c:v>14.055300000000001</c:v>
                </c:pt>
                <c:pt idx="56">
                  <c:v>14.1112</c:v>
                </c:pt>
                <c:pt idx="57">
                  <c:v>14.1616</c:v>
                </c:pt>
                <c:pt idx="58">
                  <c:v>14.217700000000001</c:v>
                </c:pt>
                <c:pt idx="59">
                  <c:v>14.2728</c:v>
                </c:pt>
                <c:pt idx="60">
                  <c:v>14.3245</c:v>
                </c:pt>
                <c:pt idx="61">
                  <c:v>14.3756</c:v>
                </c:pt>
                <c:pt idx="62">
                  <c:v>14.432499999999999</c:v>
                </c:pt>
                <c:pt idx="63">
                  <c:v>14.476000000000001</c:v>
                </c:pt>
                <c:pt idx="64">
                  <c:v>14.531499999999999</c:v>
                </c:pt>
                <c:pt idx="65">
                  <c:v>14.582000000000001</c:v>
                </c:pt>
                <c:pt idx="66">
                  <c:v>14.6366</c:v>
                </c:pt>
                <c:pt idx="67">
                  <c:v>14.6737</c:v>
                </c:pt>
                <c:pt idx="68">
                  <c:v>14.727600000000001</c:v>
                </c:pt>
                <c:pt idx="69">
                  <c:v>14.771800000000001</c:v>
                </c:pt>
                <c:pt idx="70">
                  <c:v>14.821</c:v>
                </c:pt>
                <c:pt idx="71">
                  <c:v>14.865500000000001</c:v>
                </c:pt>
                <c:pt idx="72">
                  <c:v>14.9125</c:v>
                </c:pt>
                <c:pt idx="73">
                  <c:v>14.957000000000001</c:v>
                </c:pt>
                <c:pt idx="74">
                  <c:v>15.0025</c:v>
                </c:pt>
                <c:pt idx="75">
                  <c:v>15.0463</c:v>
                </c:pt>
                <c:pt idx="76">
                  <c:v>15.0906</c:v>
                </c:pt>
                <c:pt idx="77">
                  <c:v>15.1349</c:v>
                </c:pt>
                <c:pt idx="78">
                  <c:v>15.177899999999999</c:v>
                </c:pt>
                <c:pt idx="79">
                  <c:v>15.221399999999999</c:v>
                </c:pt>
                <c:pt idx="80">
                  <c:v>15.2645</c:v>
                </c:pt>
                <c:pt idx="81">
                  <c:v>15.3085</c:v>
                </c:pt>
                <c:pt idx="82">
                  <c:v>15.3491</c:v>
                </c:pt>
                <c:pt idx="83">
                  <c:v>15.3931</c:v>
                </c:pt>
                <c:pt idx="84">
                  <c:v>15.434200000000001</c:v>
                </c:pt>
                <c:pt idx="85">
                  <c:v>15.455299999999999</c:v>
                </c:pt>
                <c:pt idx="86">
                  <c:v>15.5145</c:v>
                </c:pt>
                <c:pt idx="87">
                  <c:v>15.5792</c:v>
                </c:pt>
                <c:pt idx="88">
                  <c:v>15.6172</c:v>
                </c:pt>
                <c:pt idx="89">
                  <c:v>15.639799999999999</c:v>
                </c:pt>
                <c:pt idx="90">
                  <c:v>15.7014</c:v>
                </c:pt>
                <c:pt idx="91">
                  <c:v>15.720599999999999</c:v>
                </c:pt>
                <c:pt idx="92">
                  <c:v>15.7652</c:v>
                </c:pt>
                <c:pt idx="93">
                  <c:v>15.812099999999999</c:v>
                </c:pt>
                <c:pt idx="94">
                  <c:v>15.8439</c:v>
                </c:pt>
                <c:pt idx="95">
                  <c:v>15.885</c:v>
                </c:pt>
                <c:pt idx="96">
                  <c:v>15.9229</c:v>
                </c:pt>
                <c:pt idx="97">
                  <c:v>15.9648</c:v>
                </c:pt>
                <c:pt idx="98">
                  <c:v>15.989599999999999</c:v>
                </c:pt>
                <c:pt idx="99">
                  <c:v>16.045100000000001</c:v>
                </c:pt>
                <c:pt idx="100">
                  <c:v>16.060600000000001</c:v>
                </c:pt>
                <c:pt idx="101">
                  <c:v>16.1218</c:v>
                </c:pt>
                <c:pt idx="102">
                  <c:v>16.132000000000001</c:v>
                </c:pt>
                <c:pt idx="103">
                  <c:v>16.1952</c:v>
                </c:pt>
                <c:pt idx="104">
                  <c:v>16.203199999999999</c:v>
                </c:pt>
                <c:pt idx="105">
                  <c:v>16.267600000000002</c:v>
                </c:pt>
                <c:pt idx="106">
                  <c:v>16.274699999999999</c:v>
                </c:pt>
                <c:pt idx="107">
                  <c:v>16.3384</c:v>
                </c:pt>
                <c:pt idx="108">
                  <c:v>16.3447</c:v>
                </c:pt>
                <c:pt idx="109">
                  <c:v>16.408300000000001</c:v>
                </c:pt>
                <c:pt idx="110">
                  <c:v>16.4114</c:v>
                </c:pt>
                <c:pt idx="111">
                  <c:v>16.4651</c:v>
                </c:pt>
                <c:pt idx="112">
                  <c:v>16.4818</c:v>
                </c:pt>
                <c:pt idx="113">
                  <c:v>16.526199999999999</c:v>
                </c:pt>
                <c:pt idx="114">
                  <c:v>16.551200000000001</c:v>
                </c:pt>
                <c:pt idx="115">
                  <c:v>16.588999999999999</c:v>
                </c:pt>
                <c:pt idx="116">
                  <c:v>16.617000000000001</c:v>
                </c:pt>
                <c:pt idx="117">
                  <c:v>16.652000000000001</c:v>
                </c:pt>
                <c:pt idx="118">
                  <c:v>16.683399999999999</c:v>
                </c:pt>
                <c:pt idx="119">
                  <c:v>16.716999999999999</c:v>
                </c:pt>
                <c:pt idx="120">
                  <c:v>16.7484</c:v>
                </c:pt>
                <c:pt idx="121">
                  <c:v>16.780200000000001</c:v>
                </c:pt>
                <c:pt idx="122">
                  <c:v>16.811199999999999</c:v>
                </c:pt>
                <c:pt idx="123">
                  <c:v>16.842099999999999</c:v>
                </c:pt>
                <c:pt idx="124">
                  <c:v>16.872800000000002</c:v>
                </c:pt>
                <c:pt idx="125">
                  <c:v>16.903199999999998</c:v>
                </c:pt>
                <c:pt idx="126">
                  <c:v>16.933900000000001</c:v>
                </c:pt>
                <c:pt idx="127">
                  <c:v>16.963699999999999</c:v>
                </c:pt>
                <c:pt idx="128">
                  <c:v>17.000900000000001</c:v>
                </c:pt>
                <c:pt idx="129">
                  <c:v>17.023599999999998</c:v>
                </c:pt>
                <c:pt idx="130">
                  <c:v>17.059999999999999</c:v>
                </c:pt>
                <c:pt idx="131">
                  <c:v>17.084700000000002</c:v>
                </c:pt>
                <c:pt idx="132">
                  <c:v>17.1175</c:v>
                </c:pt>
                <c:pt idx="133">
                  <c:v>17.1419</c:v>
                </c:pt>
                <c:pt idx="134">
                  <c:v>17.217300000000002</c:v>
                </c:pt>
                <c:pt idx="135">
                  <c:v>17.2028</c:v>
                </c:pt>
                <c:pt idx="136">
                  <c:v>17.249300000000002</c:v>
                </c:pt>
                <c:pt idx="137">
                  <c:v>17.2532</c:v>
                </c:pt>
                <c:pt idx="138">
                  <c:v>17.295000000000002</c:v>
                </c:pt>
                <c:pt idx="139">
                  <c:v>17.310600000000001</c:v>
                </c:pt>
                <c:pt idx="140">
                  <c:v>17.344899999999999</c:v>
                </c:pt>
                <c:pt idx="141">
                  <c:v>17.367699999999999</c:v>
                </c:pt>
                <c:pt idx="142">
                  <c:v>17.399000000000001</c:v>
                </c:pt>
                <c:pt idx="143">
                  <c:v>17.422000000000001</c:v>
                </c:pt>
                <c:pt idx="144">
                  <c:v>17.448799999999999</c:v>
                </c:pt>
                <c:pt idx="145">
                  <c:v>17.472300000000001</c:v>
                </c:pt>
                <c:pt idx="146">
                  <c:v>17.500699999999998</c:v>
                </c:pt>
                <c:pt idx="147">
                  <c:v>17.525500000000001</c:v>
                </c:pt>
                <c:pt idx="148">
                  <c:v>17.552700000000002</c:v>
                </c:pt>
                <c:pt idx="149">
                  <c:v>17.578600000000002</c:v>
                </c:pt>
                <c:pt idx="150">
                  <c:v>17.605899999999998</c:v>
                </c:pt>
                <c:pt idx="151">
                  <c:v>17.631599999999999</c:v>
                </c:pt>
                <c:pt idx="152">
                  <c:v>17.6585</c:v>
                </c:pt>
                <c:pt idx="153">
                  <c:v>17.6844</c:v>
                </c:pt>
                <c:pt idx="154">
                  <c:v>17.711200000000002</c:v>
                </c:pt>
                <c:pt idx="155">
                  <c:v>17.743099999999998</c:v>
                </c:pt>
                <c:pt idx="156">
                  <c:v>17.767700000000001</c:v>
                </c:pt>
                <c:pt idx="157">
                  <c:v>17.795400000000001</c:v>
                </c:pt>
                <c:pt idx="158">
                  <c:v>17.825199999999999</c:v>
                </c:pt>
                <c:pt idx="159">
                  <c:v>17.838999999999999</c:v>
                </c:pt>
                <c:pt idx="160">
                  <c:v>17.872199999999999</c:v>
                </c:pt>
                <c:pt idx="161">
                  <c:v>17.892600000000002</c:v>
                </c:pt>
                <c:pt idx="162">
                  <c:v>17.921199999999999</c:v>
                </c:pt>
                <c:pt idx="163">
                  <c:v>17.942</c:v>
                </c:pt>
                <c:pt idx="164">
                  <c:v>17.9682</c:v>
                </c:pt>
                <c:pt idx="165">
                  <c:v>17.990400000000001</c:v>
                </c:pt>
                <c:pt idx="166">
                  <c:v>18.0166</c:v>
                </c:pt>
                <c:pt idx="167">
                  <c:v>18.034400000000002</c:v>
                </c:pt>
                <c:pt idx="168">
                  <c:v>18.076599999999999</c:v>
                </c:pt>
                <c:pt idx="169">
                  <c:v>18.071400000000001</c:v>
                </c:pt>
                <c:pt idx="170">
                  <c:v>18.133600000000001</c:v>
                </c:pt>
                <c:pt idx="171">
                  <c:v>18.113600000000002</c:v>
                </c:pt>
                <c:pt idx="172">
                  <c:v>18.184699999999999</c:v>
                </c:pt>
                <c:pt idx="173">
                  <c:v>18.157499999999999</c:v>
                </c:pt>
                <c:pt idx="174">
                  <c:v>18.234100000000002</c:v>
                </c:pt>
                <c:pt idx="175">
                  <c:v>18.2029</c:v>
                </c:pt>
                <c:pt idx="176">
                  <c:v>18.2821</c:v>
                </c:pt>
                <c:pt idx="177">
                  <c:v>18.2486</c:v>
                </c:pt>
                <c:pt idx="178">
                  <c:v>18.329599999999999</c:v>
                </c:pt>
                <c:pt idx="179">
                  <c:v>18.302099999999999</c:v>
                </c:pt>
                <c:pt idx="180">
                  <c:v>18.3689</c:v>
                </c:pt>
                <c:pt idx="181">
                  <c:v>18.3596</c:v>
                </c:pt>
                <c:pt idx="182">
                  <c:v>18.408799999999999</c:v>
                </c:pt>
                <c:pt idx="183">
                  <c:v>18.416799999999999</c:v>
                </c:pt>
                <c:pt idx="184">
                  <c:v>18.450700000000001</c:v>
                </c:pt>
                <c:pt idx="185">
                  <c:v>18.466200000000001</c:v>
                </c:pt>
                <c:pt idx="186">
                  <c:v>18.495100000000001</c:v>
                </c:pt>
                <c:pt idx="187">
                  <c:v>18.501899999999999</c:v>
                </c:pt>
                <c:pt idx="188">
                  <c:v>18.543299999999999</c:v>
                </c:pt>
                <c:pt idx="189">
                  <c:v>18.5398</c:v>
                </c:pt>
                <c:pt idx="190">
                  <c:v>18.588999999999999</c:v>
                </c:pt>
                <c:pt idx="191">
                  <c:v>18.582599999999999</c:v>
                </c:pt>
                <c:pt idx="192">
                  <c:v>18.6233</c:v>
                </c:pt>
                <c:pt idx="193">
                  <c:v>18.6374</c:v>
                </c:pt>
                <c:pt idx="194">
                  <c:v>18.658300000000001</c:v>
                </c:pt>
                <c:pt idx="195">
                  <c:v>18.674399999999999</c:v>
                </c:pt>
                <c:pt idx="196">
                  <c:v>18.722799999999999</c:v>
                </c:pt>
                <c:pt idx="197">
                  <c:v>18.703800000000001</c:v>
                </c:pt>
                <c:pt idx="198">
                  <c:v>18.7605</c:v>
                </c:pt>
                <c:pt idx="199">
                  <c:v>18.763000000000002</c:v>
                </c:pt>
                <c:pt idx="200">
                  <c:v>18.790099999999999</c:v>
                </c:pt>
                <c:pt idx="201">
                  <c:v>18.799700000000001</c:v>
                </c:pt>
                <c:pt idx="202">
                  <c:v>18.814900000000002</c:v>
                </c:pt>
                <c:pt idx="203">
                  <c:v>18.8535</c:v>
                </c:pt>
                <c:pt idx="204">
                  <c:v>18.864999999999998</c:v>
                </c:pt>
                <c:pt idx="205">
                  <c:v>18.889199999999999</c:v>
                </c:pt>
                <c:pt idx="206">
                  <c:v>18.906199999999998</c:v>
                </c:pt>
                <c:pt idx="207">
                  <c:v>18.927299999999999</c:v>
                </c:pt>
                <c:pt idx="208">
                  <c:v>18.945599999999999</c:v>
                </c:pt>
                <c:pt idx="209">
                  <c:v>18.975999999999999</c:v>
                </c:pt>
                <c:pt idx="210">
                  <c:v>18.9618</c:v>
                </c:pt>
                <c:pt idx="211">
                  <c:v>19.0032</c:v>
                </c:pt>
                <c:pt idx="212">
                  <c:v>19.024000000000001</c:v>
                </c:pt>
                <c:pt idx="213">
                  <c:v>19.048300000000001</c:v>
                </c:pt>
                <c:pt idx="214">
                  <c:v>19.0596</c:v>
                </c:pt>
                <c:pt idx="215">
                  <c:v>19.0793</c:v>
                </c:pt>
                <c:pt idx="216">
                  <c:v>19.094100000000001</c:v>
                </c:pt>
                <c:pt idx="217">
                  <c:v>19.113800000000001</c:v>
                </c:pt>
                <c:pt idx="218">
                  <c:v>19.130500000000001</c:v>
                </c:pt>
                <c:pt idx="219">
                  <c:v>19.1477</c:v>
                </c:pt>
                <c:pt idx="220">
                  <c:v>19.164899999999999</c:v>
                </c:pt>
                <c:pt idx="221">
                  <c:v>19.183599999999998</c:v>
                </c:pt>
                <c:pt idx="222">
                  <c:v>19.1998</c:v>
                </c:pt>
                <c:pt idx="223">
                  <c:v>19.216799999999999</c:v>
                </c:pt>
                <c:pt idx="224">
                  <c:v>19.2347</c:v>
                </c:pt>
                <c:pt idx="225">
                  <c:v>19.252600000000001</c:v>
                </c:pt>
                <c:pt idx="226">
                  <c:v>19.270499999999998</c:v>
                </c:pt>
                <c:pt idx="227">
                  <c:v>19.2941</c:v>
                </c:pt>
                <c:pt idx="228">
                  <c:v>19.3018</c:v>
                </c:pt>
                <c:pt idx="229">
                  <c:v>19.326799999999999</c:v>
                </c:pt>
                <c:pt idx="230">
                  <c:v>19.341200000000001</c:v>
                </c:pt>
                <c:pt idx="231">
                  <c:v>19.3614</c:v>
                </c:pt>
                <c:pt idx="232">
                  <c:v>19.377800000000001</c:v>
                </c:pt>
                <c:pt idx="233">
                  <c:v>19.3963</c:v>
                </c:pt>
                <c:pt idx="234">
                  <c:v>19.412299999999998</c:v>
                </c:pt>
                <c:pt idx="235">
                  <c:v>19.424600000000002</c:v>
                </c:pt>
                <c:pt idx="236">
                  <c:v>19.4466</c:v>
                </c:pt>
                <c:pt idx="237">
                  <c:v>19.459800000000001</c:v>
                </c:pt>
                <c:pt idx="238">
                  <c:v>19.479500000000002</c:v>
                </c:pt>
                <c:pt idx="239">
                  <c:v>19.494299999999999</c:v>
                </c:pt>
                <c:pt idx="240">
                  <c:v>19.512599999999999</c:v>
                </c:pt>
                <c:pt idx="241">
                  <c:v>19.528500000000001</c:v>
                </c:pt>
                <c:pt idx="242">
                  <c:v>19.545500000000001</c:v>
                </c:pt>
                <c:pt idx="243">
                  <c:v>19.567799999999998</c:v>
                </c:pt>
                <c:pt idx="244">
                  <c:v>19.5825</c:v>
                </c:pt>
                <c:pt idx="245">
                  <c:v>19.604199999999999</c:v>
                </c:pt>
                <c:pt idx="246">
                  <c:v>19.616399999999999</c:v>
                </c:pt>
                <c:pt idx="247">
                  <c:v>19.637</c:v>
                </c:pt>
                <c:pt idx="248">
                  <c:v>19.6495</c:v>
                </c:pt>
                <c:pt idx="249">
                  <c:v>19.668199999999999</c:v>
                </c:pt>
                <c:pt idx="250">
                  <c:v>19.680900000000001</c:v>
                </c:pt>
                <c:pt idx="251">
                  <c:v>19.701499999999999</c:v>
                </c:pt>
                <c:pt idx="252">
                  <c:v>19.7149</c:v>
                </c:pt>
                <c:pt idx="253">
                  <c:v>19.732500000000002</c:v>
                </c:pt>
                <c:pt idx="254">
                  <c:v>19.748000000000001</c:v>
                </c:pt>
                <c:pt idx="255">
                  <c:v>19.7639</c:v>
                </c:pt>
                <c:pt idx="256">
                  <c:v>19.779499999999999</c:v>
                </c:pt>
                <c:pt idx="257">
                  <c:v>19.795200000000001</c:v>
                </c:pt>
                <c:pt idx="258">
                  <c:v>19.8108</c:v>
                </c:pt>
                <c:pt idx="259">
                  <c:v>19.826799999999999</c:v>
                </c:pt>
                <c:pt idx="260">
                  <c:v>19.839400000000001</c:v>
                </c:pt>
                <c:pt idx="261">
                  <c:v>19.8568</c:v>
                </c:pt>
                <c:pt idx="262">
                  <c:v>19.870999999999999</c:v>
                </c:pt>
                <c:pt idx="263">
                  <c:v>19.886800000000001</c:v>
                </c:pt>
                <c:pt idx="264">
                  <c:v>19.901499999999999</c:v>
                </c:pt>
                <c:pt idx="265">
                  <c:v>19.916699999999999</c:v>
                </c:pt>
                <c:pt idx="266">
                  <c:v>19.9314</c:v>
                </c:pt>
                <c:pt idx="267">
                  <c:v>19.953099999999999</c:v>
                </c:pt>
                <c:pt idx="268">
                  <c:v>19.962199999999999</c:v>
                </c:pt>
                <c:pt idx="269">
                  <c:v>19.981400000000001</c:v>
                </c:pt>
                <c:pt idx="270">
                  <c:v>19.993600000000001</c:v>
                </c:pt>
                <c:pt idx="271">
                  <c:v>20.009599999999999</c:v>
                </c:pt>
                <c:pt idx="272">
                  <c:v>20.023700000000002</c:v>
                </c:pt>
                <c:pt idx="273">
                  <c:v>20.038699999999999</c:v>
                </c:pt>
                <c:pt idx="274">
                  <c:v>20.052600000000002</c:v>
                </c:pt>
                <c:pt idx="275">
                  <c:v>20.0672</c:v>
                </c:pt>
                <c:pt idx="276">
                  <c:v>20.081099999999999</c:v>
                </c:pt>
                <c:pt idx="277">
                  <c:v>20.095400000000001</c:v>
                </c:pt>
                <c:pt idx="278">
                  <c:v>20.109400000000001</c:v>
                </c:pt>
                <c:pt idx="279">
                  <c:v>20.1234</c:v>
                </c:pt>
                <c:pt idx="280">
                  <c:v>20.1373</c:v>
                </c:pt>
                <c:pt idx="281">
                  <c:v>20.151199999999999</c:v>
                </c:pt>
                <c:pt idx="282">
                  <c:v>20.164999999999999</c:v>
                </c:pt>
                <c:pt idx="283">
                  <c:v>20.178699999999999</c:v>
                </c:pt>
                <c:pt idx="284">
                  <c:v>20.192399999999999</c:v>
                </c:pt>
                <c:pt idx="285">
                  <c:v>20.2059</c:v>
                </c:pt>
                <c:pt idx="286">
                  <c:v>20.2194</c:v>
                </c:pt>
                <c:pt idx="287">
                  <c:v>20.232900000000001</c:v>
                </c:pt>
                <c:pt idx="288">
                  <c:v>20.246300000000002</c:v>
                </c:pt>
                <c:pt idx="289">
                  <c:v>20.259599999999999</c:v>
                </c:pt>
                <c:pt idx="290">
                  <c:v>20.273299999999999</c:v>
                </c:pt>
                <c:pt idx="291">
                  <c:v>20.282399999999999</c:v>
                </c:pt>
                <c:pt idx="292">
                  <c:v>20.2972</c:v>
                </c:pt>
                <c:pt idx="293">
                  <c:v>20.309100000000001</c:v>
                </c:pt>
                <c:pt idx="294">
                  <c:v>20.322700000000001</c:v>
                </c:pt>
                <c:pt idx="295">
                  <c:v>20.3353</c:v>
                </c:pt>
              </c:numCache>
            </c:numRef>
          </c:yVal>
          <c:smooth val="1"/>
        </c:ser>
        <c:dLbls>
          <c:showLegendKey val="0"/>
          <c:showVal val="0"/>
          <c:showCatName val="0"/>
          <c:showSerName val="0"/>
          <c:showPercent val="0"/>
          <c:showBubbleSize val="0"/>
        </c:dLbls>
        <c:axId val="202647592"/>
        <c:axId val="202644064"/>
      </c:scatterChart>
      <c:valAx>
        <c:axId val="202647592"/>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2644064"/>
        <c:crosses val="autoZero"/>
        <c:crossBetween val="midCat"/>
      </c:valAx>
      <c:valAx>
        <c:axId val="202644064"/>
        <c:scaling>
          <c:orientation val="minMax"/>
          <c:max val="15"/>
          <c:min val="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Amplitude [µm]</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2647592"/>
        <c:crosses val="autoZero"/>
        <c:crossBetween val="midCat"/>
      </c:valAx>
      <c:spPr>
        <a:noFill/>
        <a:ln>
          <a:noFill/>
        </a:ln>
        <a:effectLst/>
      </c:spPr>
    </c:plotArea>
    <c:legend>
      <c:legendPos val="t"/>
      <c:layout>
        <c:manualLayout>
          <c:xMode val="edge"/>
          <c:yMode val="edge"/>
          <c:x val="0.67684841001819251"/>
          <c:y val="0.36129664187958621"/>
          <c:w val="0.26882718607542483"/>
          <c:h val="0.14090976856255952"/>
        </c:manualLayout>
      </c:layout>
      <c:overlay val="0"/>
      <c:spPr>
        <a:solidFill>
          <a:schemeClr val="bg1"/>
        </a:solidFill>
        <a:ln>
          <a:solidFill>
            <a:sysClr val="windowText" lastClr="000000"/>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a:solidFill>
            <a:schemeClr val="tx1"/>
          </a:solidFill>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r>
              <a:rPr lang="fr-FR" dirty="0"/>
              <a:t>Différence de la température</a:t>
            </a:r>
          </a:p>
        </c:rich>
      </c:tx>
      <c:layout>
        <c:manualLayout>
          <c:xMode val="edge"/>
          <c:yMode val="edge"/>
          <c:x val="0.34102752293577987"/>
          <c:y val="0.68632569444444447"/>
        </c:manualLayout>
      </c:layout>
      <c:overlay val="0"/>
      <c:spPr>
        <a:solidFill>
          <a:schemeClr val="bg1"/>
        </a:solidFill>
        <a:ln>
          <a:solidFill>
            <a:schemeClr val="tx1"/>
          </a:solidFill>
        </a:ln>
        <a:effectLst/>
      </c:spPr>
      <c:txPr>
        <a:bodyPr rot="0" spcFirstLastPara="1" vertOverflow="ellipsis" vert="horz" wrap="square" anchor="ctr" anchorCtr="1"/>
        <a:lstStyle/>
        <a:p>
          <a:pPr>
            <a:defRPr sz="216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756275372199867"/>
          <c:y val="8.427751036397943E-2"/>
          <c:w val="0.8247631779474085"/>
          <c:h val="0.73600140916775736"/>
        </c:manualLayout>
      </c:layout>
      <c:scatterChart>
        <c:scatterStyle val="smoothMarker"/>
        <c:varyColors val="0"/>
        <c:ser>
          <c:idx val="0"/>
          <c:order val="0"/>
          <c:tx>
            <c:v>dtME=100T</c:v>
          </c:tx>
          <c:spPr>
            <a:ln w="19050" cap="rnd">
              <a:solidFill>
                <a:schemeClr val="accent1"/>
              </a:solidFill>
              <a:round/>
            </a:ln>
            <a:effectLst/>
          </c:spPr>
          <c:marker>
            <c:symbol val="square"/>
            <c:size val="7"/>
            <c:spPr>
              <a:solidFill>
                <a:schemeClr val="accent1"/>
              </a:solidFill>
              <a:ln w="9525">
                <a:solidFill>
                  <a:schemeClr val="accent1"/>
                </a:solidFill>
              </a:ln>
              <a:effectLst/>
            </c:spPr>
          </c:marker>
          <c:xVal>
            <c:numRef>
              <c:f>'Dt 100T'!$A$2:$A$660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numCache>
            </c:numRef>
          </c:xVal>
          <c:yVal>
            <c:numRef>
              <c:f>'Dt 100T'!$I$2:$I$645</c:f>
              <c:numCache>
                <c:formatCode>General</c:formatCode>
                <c:ptCount val="644"/>
                <c:pt idx="0">
                  <c:v>4.5712000000000002</c:v>
                </c:pt>
                <c:pt idx="1">
                  <c:v>4.7003000000000004</c:v>
                </c:pt>
                <c:pt idx="2">
                  <c:v>5.5807000000000002</c:v>
                </c:pt>
                <c:pt idx="3">
                  <c:v>5.6036000000000001</c:v>
                </c:pt>
                <c:pt idx="4">
                  <c:v>5.7430000000000003</c:v>
                </c:pt>
                <c:pt idx="5">
                  <c:v>5.8341000000000003</c:v>
                </c:pt>
                <c:pt idx="6">
                  <c:v>5.8426</c:v>
                </c:pt>
                <c:pt idx="7">
                  <c:v>5.9039999999999999</c:v>
                </c:pt>
                <c:pt idx="8">
                  <c:v>5.8978000000000002</c:v>
                </c:pt>
                <c:pt idx="9">
                  <c:v>5.9638</c:v>
                </c:pt>
                <c:pt idx="10">
                  <c:v>5.9789000000000003</c:v>
                </c:pt>
                <c:pt idx="11">
                  <c:v>6.0098000000000003</c:v>
                </c:pt>
                <c:pt idx="12">
                  <c:v>6.0259</c:v>
                </c:pt>
                <c:pt idx="13">
                  <c:v>6.0420999999999996</c:v>
                </c:pt>
                <c:pt idx="14">
                  <c:v>6.0749000000000004</c:v>
                </c:pt>
                <c:pt idx="15">
                  <c:v>6.0917000000000003</c:v>
                </c:pt>
                <c:pt idx="16">
                  <c:v>6.1123000000000003</c:v>
                </c:pt>
                <c:pt idx="17">
                  <c:v>6.1416000000000004</c:v>
                </c:pt>
                <c:pt idx="18">
                  <c:v>6.1843000000000004</c:v>
                </c:pt>
                <c:pt idx="19">
                  <c:v>6.2214999999999998</c:v>
                </c:pt>
                <c:pt idx="20">
                  <c:v>6.2720000000000002</c:v>
                </c:pt>
                <c:pt idx="21">
                  <c:v>6.2927</c:v>
                </c:pt>
                <c:pt idx="22">
                  <c:v>6.3369999999999997</c:v>
                </c:pt>
                <c:pt idx="23">
                  <c:v>6.3715000000000002</c:v>
                </c:pt>
                <c:pt idx="24">
                  <c:v>6.4061000000000003</c:v>
                </c:pt>
                <c:pt idx="25">
                  <c:v>6.4203000000000001</c:v>
                </c:pt>
                <c:pt idx="26">
                  <c:v>6.4615999999999998</c:v>
                </c:pt>
                <c:pt idx="27">
                  <c:v>6.4855999999999998</c:v>
                </c:pt>
                <c:pt idx="28">
                  <c:v>6.5117000000000003</c:v>
                </c:pt>
                <c:pt idx="29">
                  <c:v>6.5294999999999996</c:v>
                </c:pt>
                <c:pt idx="30">
                  <c:v>6.5545999999999998</c:v>
                </c:pt>
                <c:pt idx="31">
                  <c:v>6.5831999999999997</c:v>
                </c:pt>
                <c:pt idx="32">
                  <c:v>6.6052</c:v>
                </c:pt>
                <c:pt idx="33">
                  <c:v>6.6497999999999999</c:v>
                </c:pt>
                <c:pt idx="34">
                  <c:v>6.6727999999999996</c:v>
                </c:pt>
                <c:pt idx="35">
                  <c:v>6.7096999999999998</c:v>
                </c:pt>
                <c:pt idx="36">
                  <c:v>6.7331000000000003</c:v>
                </c:pt>
                <c:pt idx="37">
                  <c:v>6.766</c:v>
                </c:pt>
                <c:pt idx="38">
                  <c:v>6.7915999999999999</c:v>
                </c:pt>
                <c:pt idx="39">
                  <c:v>6.8197999999999999</c:v>
                </c:pt>
                <c:pt idx="40">
                  <c:v>6.8426</c:v>
                </c:pt>
                <c:pt idx="41">
                  <c:v>6.8695000000000004</c:v>
                </c:pt>
                <c:pt idx="42">
                  <c:v>6.8921999999999999</c:v>
                </c:pt>
                <c:pt idx="43">
                  <c:v>6.9181999999999997</c:v>
                </c:pt>
                <c:pt idx="44">
                  <c:v>6.9420000000000002</c:v>
                </c:pt>
                <c:pt idx="45">
                  <c:v>6.9222000000000001</c:v>
                </c:pt>
                <c:pt idx="46">
                  <c:v>6.9715999999999996</c:v>
                </c:pt>
                <c:pt idx="47">
                  <c:v>6.9855999999999998</c:v>
                </c:pt>
                <c:pt idx="48">
                  <c:v>7.0095000000000001</c:v>
                </c:pt>
                <c:pt idx="49">
                  <c:v>7.0327999999999999</c:v>
                </c:pt>
                <c:pt idx="50">
                  <c:v>7.0586000000000002</c:v>
                </c:pt>
                <c:pt idx="51">
                  <c:v>7.0861000000000001</c:v>
                </c:pt>
                <c:pt idx="52">
                  <c:v>7.1050000000000004</c:v>
                </c:pt>
                <c:pt idx="53">
                  <c:v>7.1315</c:v>
                </c:pt>
                <c:pt idx="54">
                  <c:v>7.15</c:v>
                </c:pt>
                <c:pt idx="55">
                  <c:v>7.1595000000000004</c:v>
                </c:pt>
                <c:pt idx="56">
                  <c:v>7.1947999999999999</c:v>
                </c:pt>
                <c:pt idx="57">
                  <c:v>7.2126000000000001</c:v>
                </c:pt>
                <c:pt idx="58">
                  <c:v>7.2355999999999998</c:v>
                </c:pt>
                <c:pt idx="59">
                  <c:v>7.2553000000000001</c:v>
                </c:pt>
                <c:pt idx="60">
                  <c:v>7.2751000000000001</c:v>
                </c:pt>
                <c:pt idx="61">
                  <c:v>7.2946</c:v>
                </c:pt>
                <c:pt idx="62">
                  <c:v>7.3152999999999997</c:v>
                </c:pt>
                <c:pt idx="63">
                  <c:v>7.3346</c:v>
                </c:pt>
                <c:pt idx="64">
                  <c:v>7.3529999999999998</c:v>
                </c:pt>
                <c:pt idx="65">
                  <c:v>7.3880999999999997</c:v>
                </c:pt>
                <c:pt idx="66">
                  <c:v>7.4061000000000003</c:v>
                </c:pt>
                <c:pt idx="67">
                  <c:v>7.4302000000000001</c:v>
                </c:pt>
                <c:pt idx="68">
                  <c:v>7.3681000000000001</c:v>
                </c:pt>
                <c:pt idx="69">
                  <c:v>7.3914</c:v>
                </c:pt>
                <c:pt idx="70">
                  <c:v>7.3840000000000003</c:v>
                </c:pt>
                <c:pt idx="71">
                  <c:v>7.4051</c:v>
                </c:pt>
                <c:pt idx="72">
                  <c:v>7.4069000000000003</c:v>
                </c:pt>
                <c:pt idx="73">
                  <c:v>7.4276999999999997</c:v>
                </c:pt>
                <c:pt idx="74">
                  <c:v>7.4356999999999998</c:v>
                </c:pt>
                <c:pt idx="75">
                  <c:v>7.4560000000000004</c:v>
                </c:pt>
                <c:pt idx="76">
                  <c:v>7.4676999999999998</c:v>
                </c:pt>
                <c:pt idx="77">
                  <c:v>7.4893999999999998</c:v>
                </c:pt>
                <c:pt idx="78">
                  <c:v>7.5026000000000002</c:v>
                </c:pt>
                <c:pt idx="79">
                  <c:v>7.5221</c:v>
                </c:pt>
                <c:pt idx="80">
                  <c:v>7.5354000000000001</c:v>
                </c:pt>
                <c:pt idx="81">
                  <c:v>7.5511999999999997</c:v>
                </c:pt>
                <c:pt idx="82">
                  <c:v>7.5664999999999996</c:v>
                </c:pt>
                <c:pt idx="83">
                  <c:v>7.5816999999999997</c:v>
                </c:pt>
                <c:pt idx="84">
                  <c:v>7.5970000000000004</c:v>
                </c:pt>
                <c:pt idx="85">
                  <c:v>7.6490999999999998</c:v>
                </c:pt>
                <c:pt idx="86">
                  <c:v>7.6208</c:v>
                </c:pt>
                <c:pt idx="87">
                  <c:v>7.6882000000000001</c:v>
                </c:pt>
                <c:pt idx="88">
                  <c:v>7.6498999999999997</c:v>
                </c:pt>
                <c:pt idx="89">
                  <c:v>7.7186000000000003</c:v>
                </c:pt>
                <c:pt idx="90">
                  <c:v>7.7191999999999998</c:v>
                </c:pt>
                <c:pt idx="91">
                  <c:v>7.7358000000000002</c:v>
                </c:pt>
                <c:pt idx="92">
                  <c:v>7.7554999999999996</c:v>
                </c:pt>
                <c:pt idx="93">
                  <c:v>7.7816000000000001</c:v>
                </c:pt>
                <c:pt idx="94">
                  <c:v>7.7819000000000003</c:v>
                </c:pt>
                <c:pt idx="95">
                  <c:v>7.8118999999999996</c:v>
                </c:pt>
                <c:pt idx="96">
                  <c:v>7.8167999999999997</c:v>
                </c:pt>
                <c:pt idx="97">
                  <c:v>7.8380000000000001</c:v>
                </c:pt>
                <c:pt idx="98">
                  <c:v>7.8654000000000002</c:v>
                </c:pt>
                <c:pt idx="99">
                  <c:v>7.8689999999999998</c:v>
                </c:pt>
                <c:pt idx="100">
                  <c:v>7.8918999999999997</c:v>
                </c:pt>
                <c:pt idx="101">
                  <c:v>7.9058999999999999</c:v>
                </c:pt>
                <c:pt idx="102">
                  <c:v>7.9065000000000003</c:v>
                </c:pt>
                <c:pt idx="103">
                  <c:v>7.9402999999999997</c:v>
                </c:pt>
                <c:pt idx="104">
                  <c:v>7.9592999999999998</c:v>
                </c:pt>
                <c:pt idx="105">
                  <c:v>7.9748999999999999</c:v>
                </c:pt>
                <c:pt idx="106">
                  <c:v>7.9931000000000001</c:v>
                </c:pt>
                <c:pt idx="107">
                  <c:v>7.9897999999999998</c:v>
                </c:pt>
                <c:pt idx="108">
                  <c:v>7.9981999999999998</c:v>
                </c:pt>
                <c:pt idx="109">
                  <c:v>8.0206</c:v>
                </c:pt>
                <c:pt idx="110">
                  <c:v>8.0257000000000005</c:v>
                </c:pt>
                <c:pt idx="111">
                  <c:v>8.0442999999999998</c:v>
                </c:pt>
                <c:pt idx="112">
                  <c:v>8.0528999999999993</c:v>
                </c:pt>
                <c:pt idx="113">
                  <c:v>8.0696999999999992</c:v>
                </c:pt>
                <c:pt idx="114">
                  <c:v>8.0808</c:v>
                </c:pt>
                <c:pt idx="115">
                  <c:v>8.0938999999999997</c:v>
                </c:pt>
                <c:pt idx="116">
                  <c:v>8.1023999999999994</c:v>
                </c:pt>
                <c:pt idx="117">
                  <c:v>8.1199999999999992</c:v>
                </c:pt>
                <c:pt idx="118">
                  <c:v>8.1270000000000007</c:v>
                </c:pt>
                <c:pt idx="119">
                  <c:v>8.1623999999999999</c:v>
                </c:pt>
                <c:pt idx="120">
                  <c:v>8.1773000000000007</c:v>
                </c:pt>
                <c:pt idx="121">
                  <c:v>8.1997</c:v>
                </c:pt>
                <c:pt idx="122">
                  <c:v>8.2158999999999995</c:v>
                </c:pt>
                <c:pt idx="123">
                  <c:v>8.2350999999999992</c:v>
                </c:pt>
                <c:pt idx="124">
                  <c:v>8.2498000000000005</c:v>
                </c:pt>
                <c:pt idx="125">
                  <c:v>8.2662999999999993</c:v>
                </c:pt>
                <c:pt idx="126">
                  <c:v>8.2834000000000003</c:v>
                </c:pt>
                <c:pt idx="127">
                  <c:v>8.2972000000000001</c:v>
                </c:pt>
                <c:pt idx="128">
                  <c:v>8.3123000000000005</c:v>
                </c:pt>
                <c:pt idx="129">
                  <c:v>8.3254999999999999</c:v>
                </c:pt>
                <c:pt idx="130">
                  <c:v>8.34</c:v>
                </c:pt>
                <c:pt idx="131">
                  <c:v>8.3530999999999995</c:v>
                </c:pt>
                <c:pt idx="132">
                  <c:v>8.3667999999999996</c:v>
                </c:pt>
                <c:pt idx="133">
                  <c:v>8.3805999999999994</c:v>
                </c:pt>
                <c:pt idx="134">
                  <c:v>8.3941999999999997</c:v>
                </c:pt>
                <c:pt idx="135">
                  <c:v>8.4080999999999992</c:v>
                </c:pt>
                <c:pt idx="136">
                  <c:v>8.4184000000000001</c:v>
                </c:pt>
                <c:pt idx="137">
                  <c:v>8.4343000000000004</c:v>
                </c:pt>
                <c:pt idx="138">
                  <c:v>8.4460999999999995</c:v>
                </c:pt>
                <c:pt idx="139">
                  <c:v>8.4603999999999999</c:v>
                </c:pt>
                <c:pt idx="140">
                  <c:v>8.4726999999999997</c:v>
                </c:pt>
                <c:pt idx="141">
                  <c:v>8.4861000000000004</c:v>
                </c:pt>
                <c:pt idx="142">
                  <c:v>8.4984999999999999</c:v>
                </c:pt>
                <c:pt idx="143">
                  <c:v>8.5113000000000003</c:v>
                </c:pt>
                <c:pt idx="144">
                  <c:v>8.5236999999999998</c:v>
                </c:pt>
                <c:pt idx="145">
                  <c:v>8.5361999999999991</c:v>
                </c:pt>
                <c:pt idx="146">
                  <c:v>8.5495000000000001</c:v>
                </c:pt>
                <c:pt idx="147">
                  <c:v>8.5593000000000004</c:v>
                </c:pt>
                <c:pt idx="148">
                  <c:v>8.5719999999999992</c:v>
                </c:pt>
                <c:pt idx="149">
                  <c:v>8.5833999999999993</c:v>
                </c:pt>
                <c:pt idx="150">
                  <c:v>8.5681999999999992</c:v>
                </c:pt>
                <c:pt idx="151">
                  <c:v>8.5975000000000001</c:v>
                </c:pt>
                <c:pt idx="152">
                  <c:v>8.6137999999999995</c:v>
                </c:pt>
                <c:pt idx="153">
                  <c:v>8.5980000000000008</c:v>
                </c:pt>
                <c:pt idx="154">
                  <c:v>8.6263000000000005</c:v>
                </c:pt>
                <c:pt idx="155">
                  <c:v>8.6226000000000003</c:v>
                </c:pt>
                <c:pt idx="156">
                  <c:v>8.6450999999999993</c:v>
                </c:pt>
                <c:pt idx="157">
                  <c:v>8.6336999999999993</c:v>
                </c:pt>
                <c:pt idx="158">
                  <c:v>8.6461000000000006</c:v>
                </c:pt>
                <c:pt idx="159">
                  <c:v>8.6472999999999995</c:v>
                </c:pt>
                <c:pt idx="160">
                  <c:v>8.6590000000000007</c:v>
                </c:pt>
                <c:pt idx="161">
                  <c:v>8.6649999999999991</c:v>
                </c:pt>
                <c:pt idx="162">
                  <c:v>8.6755999999999993</c:v>
                </c:pt>
                <c:pt idx="163">
                  <c:v>8.6837999999999997</c:v>
                </c:pt>
                <c:pt idx="164">
                  <c:v>8.6940000000000008</c:v>
                </c:pt>
                <c:pt idx="165">
                  <c:v>8.7057000000000002</c:v>
                </c:pt>
                <c:pt idx="166">
                  <c:v>8.7164000000000001</c:v>
                </c:pt>
                <c:pt idx="167">
                  <c:v>8.7262000000000004</c:v>
                </c:pt>
                <c:pt idx="168">
                  <c:v>8.7364999999999995</c:v>
                </c:pt>
                <c:pt idx="169">
                  <c:v>8.7464999999999993</c:v>
                </c:pt>
                <c:pt idx="170">
                  <c:v>8.7565000000000008</c:v>
                </c:pt>
                <c:pt idx="171">
                  <c:v>8.7664000000000009</c:v>
                </c:pt>
                <c:pt idx="172">
                  <c:v>8.7759999999999998</c:v>
                </c:pt>
                <c:pt idx="173">
                  <c:v>8.7847000000000008</c:v>
                </c:pt>
                <c:pt idx="174">
                  <c:v>8.7944999999999993</c:v>
                </c:pt>
                <c:pt idx="175">
                  <c:v>8.8108000000000004</c:v>
                </c:pt>
                <c:pt idx="176">
                  <c:v>8.8148999999999997</c:v>
                </c:pt>
                <c:pt idx="177">
                  <c:v>8.8252000000000006</c:v>
                </c:pt>
                <c:pt idx="178">
                  <c:v>8.8351000000000006</c:v>
                </c:pt>
                <c:pt idx="179">
                  <c:v>8.8414999999999999</c:v>
                </c:pt>
                <c:pt idx="180">
                  <c:v>8.8539999999999992</c:v>
                </c:pt>
                <c:pt idx="181">
                  <c:v>8.8583999999999996</c:v>
                </c:pt>
                <c:pt idx="182">
                  <c:v>8.8931000000000004</c:v>
                </c:pt>
                <c:pt idx="183">
                  <c:v>8.8734999999999999</c:v>
                </c:pt>
                <c:pt idx="184">
                  <c:v>8.9177</c:v>
                </c:pt>
                <c:pt idx="185">
                  <c:v>8.9049999999999994</c:v>
                </c:pt>
                <c:pt idx="186">
                  <c:v>8.9315999999999995</c:v>
                </c:pt>
                <c:pt idx="187">
                  <c:v>8.9300999999999995</c:v>
                </c:pt>
                <c:pt idx="188">
                  <c:v>8.9474999999999998</c:v>
                </c:pt>
                <c:pt idx="189">
                  <c:v>8.9495000000000005</c:v>
                </c:pt>
                <c:pt idx="190">
                  <c:v>8.9690999999999992</c:v>
                </c:pt>
                <c:pt idx="191">
                  <c:v>8.9685000000000006</c:v>
                </c:pt>
                <c:pt idx="192">
                  <c:v>8.9857999999999993</c:v>
                </c:pt>
                <c:pt idx="193">
                  <c:v>8.9859000000000009</c:v>
                </c:pt>
                <c:pt idx="194">
                  <c:v>9.0013000000000005</c:v>
                </c:pt>
                <c:pt idx="195">
                  <c:v>9.0028000000000006</c:v>
                </c:pt>
                <c:pt idx="196">
                  <c:v>9.0167000000000002</c:v>
                </c:pt>
                <c:pt idx="197">
                  <c:v>9.0181000000000004</c:v>
                </c:pt>
                <c:pt idx="198">
                  <c:v>9.0327000000000002</c:v>
                </c:pt>
                <c:pt idx="199">
                  <c:v>9.0343</c:v>
                </c:pt>
                <c:pt idx="200">
                  <c:v>9.0472999999999999</c:v>
                </c:pt>
                <c:pt idx="201">
                  <c:v>9.0496999999999996</c:v>
                </c:pt>
                <c:pt idx="202">
                  <c:v>9.0625999999999998</c:v>
                </c:pt>
                <c:pt idx="203">
                  <c:v>9.0648999999999997</c:v>
                </c:pt>
                <c:pt idx="204">
                  <c:v>9.0777999999999999</c:v>
                </c:pt>
                <c:pt idx="205">
                  <c:v>9.0799000000000003</c:v>
                </c:pt>
                <c:pt idx="206">
                  <c:v>9.0928000000000004</c:v>
                </c:pt>
                <c:pt idx="207">
                  <c:v>9.0946999999999996</c:v>
                </c:pt>
                <c:pt idx="208">
                  <c:v>9.1067999999999998</c:v>
                </c:pt>
                <c:pt idx="209">
                  <c:v>9.1164000000000005</c:v>
                </c:pt>
                <c:pt idx="210">
                  <c:v>9.1217000000000006</c:v>
                </c:pt>
                <c:pt idx="211">
                  <c:v>9.1308000000000007</c:v>
                </c:pt>
                <c:pt idx="212">
                  <c:v>9.1364000000000001</c:v>
                </c:pt>
                <c:pt idx="213">
                  <c:v>9.1457999999999995</c:v>
                </c:pt>
                <c:pt idx="214">
                  <c:v>9.1521000000000008</c:v>
                </c:pt>
                <c:pt idx="215">
                  <c:v>9.1607000000000003</c:v>
                </c:pt>
                <c:pt idx="216">
                  <c:v>9.1669</c:v>
                </c:pt>
                <c:pt idx="217">
                  <c:v>9.1750000000000007</c:v>
                </c:pt>
                <c:pt idx="218">
                  <c:v>9.1813000000000002</c:v>
                </c:pt>
                <c:pt idx="219">
                  <c:v>9.1866000000000003</c:v>
                </c:pt>
                <c:pt idx="220">
                  <c:v>9.1898999999999997</c:v>
                </c:pt>
                <c:pt idx="221">
                  <c:v>9.1967999999999996</c:v>
                </c:pt>
                <c:pt idx="222">
                  <c:v>9.2021999999999995</c:v>
                </c:pt>
                <c:pt idx="223">
                  <c:v>9.2088000000000001</c:v>
                </c:pt>
                <c:pt idx="224">
                  <c:v>9.2148000000000003</c:v>
                </c:pt>
                <c:pt idx="225">
                  <c:v>9.2213999999999992</c:v>
                </c:pt>
                <c:pt idx="226">
                  <c:v>9.2274999999999991</c:v>
                </c:pt>
                <c:pt idx="227">
                  <c:v>9.2341999999999995</c:v>
                </c:pt>
                <c:pt idx="228">
                  <c:v>9.2405000000000008</c:v>
                </c:pt>
                <c:pt idx="229">
                  <c:v>9.2469999999999999</c:v>
                </c:pt>
                <c:pt idx="230">
                  <c:v>9.2533999999999992</c:v>
                </c:pt>
                <c:pt idx="231">
                  <c:v>9.2599</c:v>
                </c:pt>
                <c:pt idx="232">
                  <c:v>9.2661999999999995</c:v>
                </c:pt>
                <c:pt idx="233">
                  <c:v>9.2726000000000006</c:v>
                </c:pt>
                <c:pt idx="234">
                  <c:v>9.2789000000000001</c:v>
                </c:pt>
                <c:pt idx="235">
                  <c:v>9.2852999999999994</c:v>
                </c:pt>
                <c:pt idx="236">
                  <c:v>9.2916000000000007</c:v>
                </c:pt>
                <c:pt idx="237">
                  <c:v>9.2952999999999992</c:v>
                </c:pt>
                <c:pt idx="238">
                  <c:v>9.3021999999999991</c:v>
                </c:pt>
                <c:pt idx="239">
                  <c:v>9.3074999999999992</c:v>
                </c:pt>
                <c:pt idx="240">
                  <c:v>9.3140000000000001</c:v>
                </c:pt>
                <c:pt idx="241">
                  <c:v>9.3196999999999992</c:v>
                </c:pt>
                <c:pt idx="242">
                  <c:v>9.3261000000000003</c:v>
                </c:pt>
                <c:pt idx="243">
                  <c:v>9.3315999999999999</c:v>
                </c:pt>
                <c:pt idx="244">
                  <c:v>9.3391000000000002</c:v>
                </c:pt>
                <c:pt idx="245">
                  <c:v>9.3435000000000006</c:v>
                </c:pt>
                <c:pt idx="246">
                  <c:v>9.3506999999999998</c:v>
                </c:pt>
                <c:pt idx="247">
                  <c:v>9.3557000000000006</c:v>
                </c:pt>
                <c:pt idx="248">
                  <c:v>9.3621999999999996</c:v>
                </c:pt>
                <c:pt idx="249">
                  <c:v>9.3678000000000008</c:v>
                </c:pt>
                <c:pt idx="250">
                  <c:v>9.3735999999999997</c:v>
                </c:pt>
                <c:pt idx="251">
                  <c:v>9.3790999999999993</c:v>
                </c:pt>
                <c:pt idx="252">
                  <c:v>9.3854000000000006</c:v>
                </c:pt>
                <c:pt idx="253">
                  <c:v>9.3902000000000001</c:v>
                </c:pt>
                <c:pt idx="254">
                  <c:v>9.3964999999999996</c:v>
                </c:pt>
                <c:pt idx="255">
                  <c:v>9.4017999999999997</c:v>
                </c:pt>
                <c:pt idx="256">
                  <c:v>9.4077999999999999</c:v>
                </c:pt>
                <c:pt idx="257">
                  <c:v>9.4132999999999996</c:v>
                </c:pt>
                <c:pt idx="258">
                  <c:v>9.4191000000000003</c:v>
                </c:pt>
                <c:pt idx="259">
                  <c:v>9.4246999999999996</c:v>
                </c:pt>
                <c:pt idx="260">
                  <c:v>9.4304000000000006</c:v>
                </c:pt>
                <c:pt idx="261">
                  <c:v>9.4359999999999999</c:v>
                </c:pt>
                <c:pt idx="262">
                  <c:v>9.4415999999999993</c:v>
                </c:pt>
                <c:pt idx="263">
                  <c:v>9.4471000000000007</c:v>
                </c:pt>
                <c:pt idx="264">
                  <c:v>9.4526000000000003</c:v>
                </c:pt>
                <c:pt idx="265">
                  <c:v>9.4581</c:v>
                </c:pt>
                <c:pt idx="266">
                  <c:v>9.4649000000000001</c:v>
                </c:pt>
                <c:pt idx="267">
                  <c:v>9.4702000000000002</c:v>
                </c:pt>
                <c:pt idx="268">
                  <c:v>9.4748999999999999</c:v>
                </c:pt>
                <c:pt idx="269">
                  <c:v>9.4856999999999996</c:v>
                </c:pt>
                <c:pt idx="270">
                  <c:v>9.4840999999999998</c:v>
                </c:pt>
                <c:pt idx="271">
                  <c:v>9.4938000000000002</c:v>
                </c:pt>
                <c:pt idx="272">
                  <c:v>9.5008999999999997</c:v>
                </c:pt>
                <c:pt idx="273">
                  <c:v>9.5015000000000001</c:v>
                </c:pt>
                <c:pt idx="274">
                  <c:v>9.5147999999999993</c:v>
                </c:pt>
                <c:pt idx="275">
                  <c:v>9.5101999999999993</c:v>
                </c:pt>
                <c:pt idx="276">
                  <c:v>9.5265000000000004</c:v>
                </c:pt>
                <c:pt idx="277">
                  <c:v>9.52</c:v>
                </c:pt>
                <c:pt idx="278">
                  <c:v>9.5376999999999992</c:v>
                </c:pt>
                <c:pt idx="279">
                  <c:v>9.5292999999999992</c:v>
                </c:pt>
                <c:pt idx="280">
                  <c:v>9.5504999999999995</c:v>
                </c:pt>
                <c:pt idx="281">
                  <c:v>9.5381999999999998</c:v>
                </c:pt>
                <c:pt idx="282">
                  <c:v>9.5622000000000007</c:v>
                </c:pt>
                <c:pt idx="283">
                  <c:v>9.5478000000000005</c:v>
                </c:pt>
                <c:pt idx="284">
                  <c:v>9.5729000000000006</c:v>
                </c:pt>
                <c:pt idx="285">
                  <c:v>9.5577000000000005</c:v>
                </c:pt>
                <c:pt idx="286">
                  <c:v>9.5831999999999997</c:v>
                </c:pt>
                <c:pt idx="287">
                  <c:v>9.5564</c:v>
                </c:pt>
                <c:pt idx="288">
                  <c:v>9.5742999999999991</c:v>
                </c:pt>
                <c:pt idx="289">
                  <c:v>9.5662000000000003</c:v>
                </c:pt>
                <c:pt idx="290">
                  <c:v>9.5762</c:v>
                </c:pt>
                <c:pt idx="291">
                  <c:v>9.5754999999999999</c:v>
                </c:pt>
                <c:pt idx="292">
                  <c:v>9.5821000000000005</c:v>
                </c:pt>
                <c:pt idx="293">
                  <c:v>9.5846</c:v>
                </c:pt>
                <c:pt idx="294">
                  <c:v>9.5897000000000006</c:v>
                </c:pt>
                <c:pt idx="295">
                  <c:v>9.5935000000000006</c:v>
                </c:pt>
                <c:pt idx="296">
                  <c:v>9.5980000000000008</c:v>
                </c:pt>
                <c:pt idx="297">
                  <c:v>9.6023999999999994</c:v>
                </c:pt>
                <c:pt idx="298">
                  <c:v>9.6067</c:v>
                </c:pt>
                <c:pt idx="299">
                  <c:v>9.6113</c:v>
                </c:pt>
                <c:pt idx="300">
                  <c:v>9.6155000000000008</c:v>
                </c:pt>
                <c:pt idx="301">
                  <c:v>9.6199999999999992</c:v>
                </c:pt>
                <c:pt idx="302">
                  <c:v>9.6243999999999996</c:v>
                </c:pt>
                <c:pt idx="303">
                  <c:v>9.6288</c:v>
                </c:pt>
                <c:pt idx="304">
                  <c:v>9.6332000000000004</c:v>
                </c:pt>
                <c:pt idx="305">
                  <c:v>9.6374999999999993</c:v>
                </c:pt>
                <c:pt idx="306">
                  <c:v>9.6417999999999999</c:v>
                </c:pt>
                <c:pt idx="307">
                  <c:v>9.6461000000000006</c:v>
                </c:pt>
                <c:pt idx="308">
                  <c:v>9.6503999999999994</c:v>
                </c:pt>
                <c:pt idx="309">
                  <c:v>9.6540999999999997</c:v>
                </c:pt>
                <c:pt idx="310">
                  <c:v>9.6579999999999995</c:v>
                </c:pt>
                <c:pt idx="311">
                  <c:v>9.6622000000000003</c:v>
                </c:pt>
                <c:pt idx="312">
                  <c:v>9.6658000000000008</c:v>
                </c:pt>
                <c:pt idx="313">
                  <c:v>9.6696000000000009</c:v>
                </c:pt>
                <c:pt idx="314">
                  <c:v>9.6735000000000007</c:v>
                </c:pt>
                <c:pt idx="315">
                  <c:v>9.6770999999999994</c:v>
                </c:pt>
                <c:pt idx="316">
                  <c:v>9.6812000000000005</c:v>
                </c:pt>
                <c:pt idx="317">
                  <c:v>9.6851000000000003</c:v>
                </c:pt>
                <c:pt idx="318">
                  <c:v>9.6890999999999998</c:v>
                </c:pt>
                <c:pt idx="319">
                  <c:v>9.6929999999999996</c:v>
                </c:pt>
                <c:pt idx="320">
                  <c:v>9.6971000000000007</c:v>
                </c:pt>
                <c:pt idx="321">
                  <c:v>9.7010000000000005</c:v>
                </c:pt>
                <c:pt idx="322">
                  <c:v>9.7049000000000003</c:v>
                </c:pt>
                <c:pt idx="323">
                  <c:v>9.7088999999999999</c:v>
                </c:pt>
                <c:pt idx="324">
                  <c:v>9.7127999999999997</c:v>
                </c:pt>
                <c:pt idx="325">
                  <c:v>9.7164999999999999</c:v>
                </c:pt>
                <c:pt idx="326">
                  <c:v>9.7203999999999997</c:v>
                </c:pt>
                <c:pt idx="327">
                  <c:v>9.7241999999999997</c:v>
                </c:pt>
                <c:pt idx="328">
                  <c:v>9.7280999999999995</c:v>
                </c:pt>
                <c:pt idx="329">
                  <c:v>9.7416</c:v>
                </c:pt>
                <c:pt idx="330">
                  <c:v>9.7516999999999996</c:v>
                </c:pt>
                <c:pt idx="331">
                  <c:v>9.7436000000000007</c:v>
                </c:pt>
                <c:pt idx="332">
                  <c:v>9.7573000000000008</c:v>
                </c:pt>
                <c:pt idx="333">
                  <c:v>9.7524999999999995</c:v>
                </c:pt>
                <c:pt idx="334">
                  <c:v>9.7645999999999997</c:v>
                </c:pt>
                <c:pt idx="335">
                  <c:v>9.7606999999999999</c:v>
                </c:pt>
                <c:pt idx="336">
                  <c:v>9.7716999999999992</c:v>
                </c:pt>
                <c:pt idx="337">
                  <c:v>9.7688000000000006</c:v>
                </c:pt>
                <c:pt idx="338">
                  <c:v>9.7788000000000004</c:v>
                </c:pt>
                <c:pt idx="339">
                  <c:v>9.7697000000000003</c:v>
                </c:pt>
                <c:pt idx="340">
                  <c:v>9.7721</c:v>
                </c:pt>
                <c:pt idx="341">
                  <c:v>9.7739999999999991</c:v>
                </c:pt>
                <c:pt idx="342">
                  <c:v>9.7759999999999998</c:v>
                </c:pt>
                <c:pt idx="343">
                  <c:v>9.7798999999999996</c:v>
                </c:pt>
                <c:pt idx="344">
                  <c:v>9.7813999999999997</c:v>
                </c:pt>
                <c:pt idx="345">
                  <c:v>9.7858999999999998</c:v>
                </c:pt>
                <c:pt idx="346">
                  <c:v>9.7874999999999996</c:v>
                </c:pt>
                <c:pt idx="347">
                  <c:v>9.7920999999999996</c:v>
                </c:pt>
                <c:pt idx="348">
                  <c:v>9.7941000000000003</c:v>
                </c:pt>
                <c:pt idx="349">
                  <c:v>9.7982999999999993</c:v>
                </c:pt>
                <c:pt idx="350">
                  <c:v>9.8007000000000009</c:v>
                </c:pt>
                <c:pt idx="351">
                  <c:v>9.8046000000000006</c:v>
                </c:pt>
                <c:pt idx="352">
                  <c:v>9.8072999999999997</c:v>
                </c:pt>
                <c:pt idx="353">
                  <c:v>9.8109999999999999</c:v>
                </c:pt>
                <c:pt idx="354">
                  <c:v>9.8138000000000005</c:v>
                </c:pt>
                <c:pt idx="355">
                  <c:v>9.8172999999999995</c:v>
                </c:pt>
                <c:pt idx="356">
                  <c:v>9.8202999999999996</c:v>
                </c:pt>
                <c:pt idx="357">
                  <c:v>9.8237000000000005</c:v>
                </c:pt>
                <c:pt idx="358">
                  <c:v>9.8267000000000007</c:v>
                </c:pt>
                <c:pt idx="359">
                  <c:v>9.83</c:v>
                </c:pt>
                <c:pt idx="360">
                  <c:v>9.8331</c:v>
                </c:pt>
                <c:pt idx="361">
                  <c:v>9.8362999999999996</c:v>
                </c:pt>
                <c:pt idx="362">
                  <c:v>9.8393999999999995</c:v>
                </c:pt>
                <c:pt idx="363">
                  <c:v>9.8424999999999994</c:v>
                </c:pt>
                <c:pt idx="364">
                  <c:v>9.8455999999999992</c:v>
                </c:pt>
                <c:pt idx="365">
                  <c:v>9.8486999999999991</c:v>
                </c:pt>
                <c:pt idx="366">
                  <c:v>9.8516999999999992</c:v>
                </c:pt>
                <c:pt idx="367">
                  <c:v>9.8551000000000002</c:v>
                </c:pt>
                <c:pt idx="368">
                  <c:v>9.8580000000000005</c:v>
                </c:pt>
                <c:pt idx="369">
                  <c:v>9.8611000000000004</c:v>
                </c:pt>
                <c:pt idx="370">
                  <c:v>9.8641000000000005</c:v>
                </c:pt>
                <c:pt idx="371">
                  <c:v>9.8671000000000006</c:v>
                </c:pt>
                <c:pt idx="372">
                  <c:v>9.8701000000000008</c:v>
                </c:pt>
                <c:pt idx="373">
                  <c:v>9.8731000000000009</c:v>
                </c:pt>
                <c:pt idx="374">
                  <c:v>9.8759999999999994</c:v>
                </c:pt>
                <c:pt idx="375">
                  <c:v>9.8789999999999996</c:v>
                </c:pt>
                <c:pt idx="376">
                  <c:v>9.8818999999999999</c:v>
                </c:pt>
                <c:pt idx="377">
                  <c:v>9.8848000000000003</c:v>
                </c:pt>
                <c:pt idx="378">
                  <c:v>9.8876000000000008</c:v>
                </c:pt>
                <c:pt idx="379">
                  <c:v>9.8904999999999994</c:v>
                </c:pt>
                <c:pt idx="380">
                  <c:v>9.8933999999999997</c:v>
                </c:pt>
                <c:pt idx="381">
                  <c:v>9.8962000000000003</c:v>
                </c:pt>
                <c:pt idx="382">
                  <c:v>9.8991000000000007</c:v>
                </c:pt>
                <c:pt idx="383">
                  <c:v>9.9018999999999995</c:v>
                </c:pt>
                <c:pt idx="384">
                  <c:v>9.9047000000000001</c:v>
                </c:pt>
                <c:pt idx="385">
                  <c:v>9.9075000000000006</c:v>
                </c:pt>
                <c:pt idx="386">
                  <c:v>9.9101999999999997</c:v>
                </c:pt>
                <c:pt idx="387">
                  <c:v>9.9130000000000003</c:v>
                </c:pt>
                <c:pt idx="388">
                  <c:v>9.9156999999999993</c:v>
                </c:pt>
                <c:pt idx="389">
                  <c:v>9.9184000000000001</c:v>
                </c:pt>
                <c:pt idx="390">
                  <c:v>9.9210999999999991</c:v>
                </c:pt>
                <c:pt idx="391">
                  <c:v>9.9238</c:v>
                </c:pt>
                <c:pt idx="392">
                  <c:v>9.9267000000000003</c:v>
                </c:pt>
                <c:pt idx="393">
                  <c:v>9.9280000000000008</c:v>
                </c:pt>
                <c:pt idx="394">
                  <c:v>9.9312000000000005</c:v>
                </c:pt>
                <c:pt idx="395">
                  <c:v>9.9331999999999994</c:v>
                </c:pt>
                <c:pt idx="396">
                  <c:v>9.9360999999999997</c:v>
                </c:pt>
                <c:pt idx="397">
                  <c:v>9.9382999999999999</c:v>
                </c:pt>
                <c:pt idx="398">
                  <c:v>9.9410000000000007</c:v>
                </c:pt>
                <c:pt idx="399">
                  <c:v>9.9434000000000005</c:v>
                </c:pt>
                <c:pt idx="400">
                  <c:v>9.9459999999999997</c:v>
                </c:pt>
                <c:pt idx="401">
                  <c:v>9.9484999999999992</c:v>
                </c:pt>
                <c:pt idx="402">
                  <c:v>9.9510000000000005</c:v>
                </c:pt>
                <c:pt idx="403">
                  <c:v>9.9747000000000003</c:v>
                </c:pt>
                <c:pt idx="404">
                  <c:v>9.9551999999999996</c:v>
                </c:pt>
                <c:pt idx="405">
                  <c:v>9.9635999999999996</c:v>
                </c:pt>
                <c:pt idx="406">
                  <c:v>9.9824999999999999</c:v>
                </c:pt>
                <c:pt idx="407">
                  <c:v>9.9650999999999996</c:v>
                </c:pt>
                <c:pt idx="408">
                  <c:v>9.9841999999999995</c:v>
                </c:pt>
                <c:pt idx="409">
                  <c:v>9.9940999999999995</c:v>
                </c:pt>
                <c:pt idx="410">
                  <c:v>9.9748999999999999</c:v>
                </c:pt>
                <c:pt idx="411">
                  <c:v>10.002000000000001</c:v>
                </c:pt>
                <c:pt idx="412">
                  <c:v>9.9893999999999998</c:v>
                </c:pt>
                <c:pt idx="413">
                  <c:v>10.010899999999999</c:v>
                </c:pt>
                <c:pt idx="414">
                  <c:v>9.9989000000000008</c:v>
                </c:pt>
                <c:pt idx="415">
                  <c:v>9.9939</c:v>
                </c:pt>
                <c:pt idx="416">
                  <c:v>10.0116</c:v>
                </c:pt>
                <c:pt idx="417">
                  <c:v>10.004799999999999</c:v>
                </c:pt>
                <c:pt idx="418">
                  <c:v>10.0223</c:v>
                </c:pt>
                <c:pt idx="419">
                  <c:v>10.0129</c:v>
                </c:pt>
                <c:pt idx="420">
                  <c:v>10.0059</c:v>
                </c:pt>
                <c:pt idx="421">
                  <c:v>10.0244</c:v>
                </c:pt>
                <c:pt idx="422">
                  <c:v>10.016400000000001</c:v>
                </c:pt>
                <c:pt idx="423">
                  <c:v>10.0328</c:v>
                </c:pt>
                <c:pt idx="424">
                  <c:v>10.030799999999999</c:v>
                </c:pt>
                <c:pt idx="425">
                  <c:v>10.038600000000001</c:v>
                </c:pt>
                <c:pt idx="426">
                  <c:v>10.039</c:v>
                </c:pt>
                <c:pt idx="427">
                  <c:v>10.044</c:v>
                </c:pt>
                <c:pt idx="428">
                  <c:v>10.045299999999999</c:v>
                </c:pt>
                <c:pt idx="429">
                  <c:v>10.048999999999999</c:v>
                </c:pt>
                <c:pt idx="430">
                  <c:v>10.0488</c:v>
                </c:pt>
                <c:pt idx="431">
                  <c:v>10.0518</c:v>
                </c:pt>
                <c:pt idx="432">
                  <c:v>10.0527</c:v>
                </c:pt>
                <c:pt idx="433">
                  <c:v>10.055199999999999</c:v>
                </c:pt>
                <c:pt idx="434">
                  <c:v>10.056699999999999</c:v>
                </c:pt>
                <c:pt idx="435">
                  <c:v>10.0589</c:v>
                </c:pt>
                <c:pt idx="436">
                  <c:v>10.0608</c:v>
                </c:pt>
                <c:pt idx="437">
                  <c:v>10.062900000000001</c:v>
                </c:pt>
                <c:pt idx="438">
                  <c:v>10.0648</c:v>
                </c:pt>
                <c:pt idx="439">
                  <c:v>10.0669</c:v>
                </c:pt>
                <c:pt idx="440">
                  <c:v>10.068899999999999</c:v>
                </c:pt>
                <c:pt idx="441">
                  <c:v>10.0709</c:v>
                </c:pt>
                <c:pt idx="442">
                  <c:v>10.072800000000001</c:v>
                </c:pt>
                <c:pt idx="443">
                  <c:v>10.0748</c:v>
                </c:pt>
                <c:pt idx="444">
                  <c:v>10.0768</c:v>
                </c:pt>
                <c:pt idx="445">
                  <c:v>10.078799999999999</c:v>
                </c:pt>
                <c:pt idx="446">
                  <c:v>10.0807</c:v>
                </c:pt>
                <c:pt idx="447">
                  <c:v>10.082700000000001</c:v>
                </c:pt>
                <c:pt idx="448">
                  <c:v>10.0846</c:v>
                </c:pt>
                <c:pt idx="449">
                  <c:v>10.086499999999999</c:v>
                </c:pt>
                <c:pt idx="450">
                  <c:v>10.0885</c:v>
                </c:pt>
                <c:pt idx="451">
                  <c:v>10.086</c:v>
                </c:pt>
                <c:pt idx="452">
                  <c:v>10.1119</c:v>
                </c:pt>
                <c:pt idx="453">
                  <c:v>10.0914</c:v>
                </c:pt>
                <c:pt idx="454">
                  <c:v>10.096</c:v>
                </c:pt>
                <c:pt idx="455">
                  <c:v>10.120100000000001</c:v>
                </c:pt>
                <c:pt idx="456">
                  <c:v>10.0982</c:v>
                </c:pt>
                <c:pt idx="457">
                  <c:v>10.1045</c:v>
                </c:pt>
                <c:pt idx="458">
                  <c:v>10.1274</c:v>
                </c:pt>
                <c:pt idx="459">
                  <c:v>10.104100000000001</c:v>
                </c:pt>
                <c:pt idx="460">
                  <c:v>10.1112</c:v>
                </c:pt>
                <c:pt idx="461">
                  <c:v>10.132999999999999</c:v>
                </c:pt>
                <c:pt idx="462">
                  <c:v>10.110300000000001</c:v>
                </c:pt>
                <c:pt idx="463">
                  <c:v>10.1167</c:v>
                </c:pt>
                <c:pt idx="464">
                  <c:v>10.1388</c:v>
                </c:pt>
                <c:pt idx="465">
                  <c:v>10.1157</c:v>
                </c:pt>
                <c:pt idx="466">
                  <c:v>10.122299999999999</c:v>
                </c:pt>
                <c:pt idx="467">
                  <c:v>10.1442</c:v>
                </c:pt>
                <c:pt idx="468">
                  <c:v>10.1211</c:v>
                </c:pt>
                <c:pt idx="469">
                  <c:v>10.127599999999999</c:v>
                </c:pt>
                <c:pt idx="470">
                  <c:v>10.1495</c:v>
                </c:pt>
                <c:pt idx="471">
                  <c:v>10.124700000000001</c:v>
                </c:pt>
                <c:pt idx="472">
                  <c:v>10.157400000000001</c:v>
                </c:pt>
                <c:pt idx="473">
                  <c:v>10.128500000000001</c:v>
                </c:pt>
                <c:pt idx="474">
                  <c:v>10.1373</c:v>
                </c:pt>
                <c:pt idx="475">
                  <c:v>10.1577</c:v>
                </c:pt>
                <c:pt idx="476">
                  <c:v>10.133699999999999</c:v>
                </c:pt>
                <c:pt idx="477">
                  <c:v>10.165699999999999</c:v>
                </c:pt>
                <c:pt idx="478">
                  <c:v>10.1355</c:v>
                </c:pt>
                <c:pt idx="479">
                  <c:v>10.1715</c:v>
                </c:pt>
                <c:pt idx="480">
                  <c:v>10.1378</c:v>
                </c:pt>
                <c:pt idx="481">
                  <c:v>10.1761</c:v>
                </c:pt>
                <c:pt idx="482">
                  <c:v>10.140499999999999</c:v>
                </c:pt>
                <c:pt idx="483">
                  <c:v>10.180099999999999</c:v>
                </c:pt>
                <c:pt idx="484">
                  <c:v>10.1435</c:v>
                </c:pt>
                <c:pt idx="485">
                  <c:v>10.1837</c:v>
                </c:pt>
                <c:pt idx="486">
                  <c:v>10.146599999999999</c:v>
                </c:pt>
                <c:pt idx="487">
                  <c:v>10.187099999999999</c:v>
                </c:pt>
                <c:pt idx="488">
                  <c:v>10.149699999999999</c:v>
                </c:pt>
                <c:pt idx="489">
                  <c:v>10.190300000000001</c:v>
                </c:pt>
                <c:pt idx="490">
                  <c:v>10.152900000000001</c:v>
                </c:pt>
                <c:pt idx="491">
                  <c:v>10.1935</c:v>
                </c:pt>
                <c:pt idx="492">
                  <c:v>10.1808</c:v>
                </c:pt>
                <c:pt idx="493">
                  <c:v>10.1699</c:v>
                </c:pt>
                <c:pt idx="494">
                  <c:v>10.1922</c:v>
                </c:pt>
                <c:pt idx="495">
                  <c:v>10.165699999999999</c:v>
                </c:pt>
                <c:pt idx="496">
                  <c:v>10.198</c:v>
                </c:pt>
                <c:pt idx="497">
                  <c:v>10.191700000000001</c:v>
                </c:pt>
                <c:pt idx="498">
                  <c:v>10.175000000000001</c:v>
                </c:pt>
                <c:pt idx="499">
                  <c:v>10.2013</c:v>
                </c:pt>
                <c:pt idx="500">
                  <c:v>10.198399999999999</c:v>
                </c:pt>
                <c:pt idx="501">
                  <c:v>10.178800000000001</c:v>
                </c:pt>
                <c:pt idx="502">
                  <c:v>10.207000000000001</c:v>
                </c:pt>
                <c:pt idx="503">
                  <c:v>10.202400000000001</c:v>
                </c:pt>
                <c:pt idx="504">
                  <c:v>10.1839</c:v>
                </c:pt>
                <c:pt idx="505">
                  <c:v>10.2112</c:v>
                </c:pt>
                <c:pt idx="506">
                  <c:v>10.2098</c:v>
                </c:pt>
              </c:numCache>
            </c:numRef>
          </c:yVal>
          <c:smooth val="1"/>
        </c:ser>
        <c:ser>
          <c:idx val="1"/>
          <c:order val="1"/>
          <c:tx>
            <c:v>dtME=50T</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'DT 50T'!$A$2:$A$297</c:f>
              <c:numCache>
                <c:formatCode>General</c:formatCode>
                <c:ptCount val="296"/>
                <c:pt idx="0">
                  <c:v>0.42859999999999998</c:v>
                </c:pt>
                <c:pt idx="1">
                  <c:v>0.85709999999999997</c:v>
                </c:pt>
                <c:pt idx="2">
                  <c:v>1.2857000000000001</c:v>
                </c:pt>
                <c:pt idx="3">
                  <c:v>1.7142999999999999</c:v>
                </c:pt>
                <c:pt idx="4">
                  <c:v>2.1429</c:v>
                </c:pt>
                <c:pt idx="5">
                  <c:v>2.5714000000000001</c:v>
                </c:pt>
                <c:pt idx="6">
                  <c:v>3</c:v>
                </c:pt>
                <c:pt idx="7">
                  <c:v>3.4285999999999999</c:v>
                </c:pt>
                <c:pt idx="8">
                  <c:v>3.8571</c:v>
                </c:pt>
                <c:pt idx="9">
                  <c:v>4.2857000000000003</c:v>
                </c:pt>
                <c:pt idx="10">
                  <c:v>4.7142999999999997</c:v>
                </c:pt>
                <c:pt idx="11">
                  <c:v>5.1429</c:v>
                </c:pt>
                <c:pt idx="12">
                  <c:v>5.5713999999999997</c:v>
                </c:pt>
                <c:pt idx="13">
                  <c:v>6</c:v>
                </c:pt>
                <c:pt idx="14">
                  <c:v>6.4286000000000003</c:v>
                </c:pt>
                <c:pt idx="15">
                  <c:v>6.8571</c:v>
                </c:pt>
                <c:pt idx="16">
                  <c:v>7.2857000000000003</c:v>
                </c:pt>
                <c:pt idx="17">
                  <c:v>7.7142999999999997</c:v>
                </c:pt>
                <c:pt idx="18">
                  <c:v>8.1428999999999991</c:v>
                </c:pt>
                <c:pt idx="19">
                  <c:v>8.5714000000000006</c:v>
                </c:pt>
                <c:pt idx="20">
                  <c:v>9</c:v>
                </c:pt>
                <c:pt idx="21">
                  <c:v>9.4285999999999994</c:v>
                </c:pt>
                <c:pt idx="22">
                  <c:v>9.8571000000000009</c:v>
                </c:pt>
                <c:pt idx="23">
                  <c:v>10.2857</c:v>
                </c:pt>
                <c:pt idx="24">
                  <c:v>10.7143</c:v>
                </c:pt>
                <c:pt idx="25">
                  <c:v>11.142899999999999</c:v>
                </c:pt>
                <c:pt idx="26">
                  <c:v>11.571400000000001</c:v>
                </c:pt>
                <c:pt idx="27">
                  <c:v>12</c:v>
                </c:pt>
                <c:pt idx="28">
                  <c:v>12.428599999999999</c:v>
                </c:pt>
                <c:pt idx="29">
                  <c:v>12.857100000000001</c:v>
                </c:pt>
                <c:pt idx="30">
                  <c:v>13.2857</c:v>
                </c:pt>
                <c:pt idx="31">
                  <c:v>13.7143</c:v>
                </c:pt>
                <c:pt idx="32">
                  <c:v>14.142899999999999</c:v>
                </c:pt>
                <c:pt idx="33">
                  <c:v>14.571400000000001</c:v>
                </c:pt>
                <c:pt idx="34">
                  <c:v>15</c:v>
                </c:pt>
                <c:pt idx="35">
                  <c:v>15.428599999999999</c:v>
                </c:pt>
                <c:pt idx="36">
                  <c:v>15.857100000000001</c:v>
                </c:pt>
                <c:pt idx="37">
                  <c:v>16.285699999999999</c:v>
                </c:pt>
                <c:pt idx="38">
                  <c:v>16.714300000000001</c:v>
                </c:pt>
                <c:pt idx="39">
                  <c:v>17.142900000000001</c:v>
                </c:pt>
                <c:pt idx="40">
                  <c:v>17.571400000000001</c:v>
                </c:pt>
                <c:pt idx="41">
                  <c:v>18</c:v>
                </c:pt>
                <c:pt idx="42">
                  <c:v>18.428599999999999</c:v>
                </c:pt>
                <c:pt idx="43">
                  <c:v>18.857099999999999</c:v>
                </c:pt>
                <c:pt idx="44">
                  <c:v>19.285699999999999</c:v>
                </c:pt>
                <c:pt idx="45">
                  <c:v>19.714300000000001</c:v>
                </c:pt>
                <c:pt idx="46">
                  <c:v>20.142900000000001</c:v>
                </c:pt>
                <c:pt idx="47">
                  <c:v>20.571400000000001</c:v>
                </c:pt>
                <c:pt idx="48">
                  <c:v>21</c:v>
                </c:pt>
                <c:pt idx="49">
                  <c:v>21.428599999999999</c:v>
                </c:pt>
                <c:pt idx="50">
                  <c:v>21.857099999999999</c:v>
                </c:pt>
                <c:pt idx="51">
                  <c:v>22.285699999999999</c:v>
                </c:pt>
                <c:pt idx="52">
                  <c:v>22.714300000000001</c:v>
                </c:pt>
                <c:pt idx="53">
                  <c:v>23.142900000000001</c:v>
                </c:pt>
                <c:pt idx="54">
                  <c:v>23.571400000000001</c:v>
                </c:pt>
                <c:pt idx="55">
                  <c:v>24</c:v>
                </c:pt>
                <c:pt idx="56">
                  <c:v>24.428599999999999</c:v>
                </c:pt>
                <c:pt idx="57">
                  <c:v>24.857099999999999</c:v>
                </c:pt>
                <c:pt idx="58">
                  <c:v>25.285699999999999</c:v>
                </c:pt>
                <c:pt idx="59">
                  <c:v>25.714300000000001</c:v>
                </c:pt>
                <c:pt idx="60">
                  <c:v>26.142900000000001</c:v>
                </c:pt>
                <c:pt idx="61">
                  <c:v>26.571400000000001</c:v>
                </c:pt>
                <c:pt idx="62">
                  <c:v>27</c:v>
                </c:pt>
                <c:pt idx="63">
                  <c:v>27.428599999999999</c:v>
                </c:pt>
                <c:pt idx="64">
                  <c:v>27.857099999999999</c:v>
                </c:pt>
                <c:pt idx="65">
                  <c:v>28.285699999999999</c:v>
                </c:pt>
                <c:pt idx="66">
                  <c:v>28.714300000000001</c:v>
                </c:pt>
                <c:pt idx="67">
                  <c:v>29.142900000000001</c:v>
                </c:pt>
                <c:pt idx="68">
                  <c:v>29.571400000000001</c:v>
                </c:pt>
                <c:pt idx="69">
                  <c:v>30</c:v>
                </c:pt>
                <c:pt idx="70">
                  <c:v>30.428599999999999</c:v>
                </c:pt>
                <c:pt idx="71">
                  <c:v>30.857099999999999</c:v>
                </c:pt>
                <c:pt idx="72">
                  <c:v>31.285699999999999</c:v>
                </c:pt>
                <c:pt idx="73">
                  <c:v>31.714300000000001</c:v>
                </c:pt>
                <c:pt idx="74">
                  <c:v>32.142899999999997</c:v>
                </c:pt>
                <c:pt idx="75">
                  <c:v>32.571399999999997</c:v>
                </c:pt>
                <c:pt idx="76">
                  <c:v>33</c:v>
                </c:pt>
                <c:pt idx="77">
                  <c:v>33.428600000000003</c:v>
                </c:pt>
                <c:pt idx="78">
                  <c:v>33.857100000000003</c:v>
                </c:pt>
                <c:pt idx="79">
                  <c:v>34.285699999999999</c:v>
                </c:pt>
                <c:pt idx="80">
                  <c:v>34.714300000000001</c:v>
                </c:pt>
                <c:pt idx="81">
                  <c:v>35.142899999999997</c:v>
                </c:pt>
                <c:pt idx="82">
                  <c:v>35.571399999999997</c:v>
                </c:pt>
                <c:pt idx="83">
                  <c:v>36</c:v>
                </c:pt>
                <c:pt idx="84">
                  <c:v>36.428600000000003</c:v>
                </c:pt>
                <c:pt idx="85">
                  <c:v>36.857100000000003</c:v>
                </c:pt>
                <c:pt idx="86">
                  <c:v>37.285699999999999</c:v>
                </c:pt>
                <c:pt idx="87">
                  <c:v>37.714300000000001</c:v>
                </c:pt>
                <c:pt idx="88">
                  <c:v>38.142899999999997</c:v>
                </c:pt>
                <c:pt idx="89">
                  <c:v>38.571399999999997</c:v>
                </c:pt>
                <c:pt idx="90">
                  <c:v>39</c:v>
                </c:pt>
                <c:pt idx="91">
                  <c:v>39.428600000000003</c:v>
                </c:pt>
                <c:pt idx="92">
                  <c:v>39.857100000000003</c:v>
                </c:pt>
                <c:pt idx="93">
                  <c:v>40.285699999999999</c:v>
                </c:pt>
                <c:pt idx="94">
                  <c:v>40.714300000000001</c:v>
                </c:pt>
                <c:pt idx="95">
                  <c:v>41.142899999999997</c:v>
                </c:pt>
                <c:pt idx="96">
                  <c:v>41.571399999999997</c:v>
                </c:pt>
                <c:pt idx="97">
                  <c:v>42</c:v>
                </c:pt>
                <c:pt idx="98">
                  <c:v>42.428600000000003</c:v>
                </c:pt>
                <c:pt idx="99">
                  <c:v>42.857100000000003</c:v>
                </c:pt>
                <c:pt idx="100">
                  <c:v>43.285699999999999</c:v>
                </c:pt>
                <c:pt idx="101">
                  <c:v>43.714300000000001</c:v>
                </c:pt>
                <c:pt idx="102">
                  <c:v>44.142899999999997</c:v>
                </c:pt>
                <c:pt idx="103">
                  <c:v>44.571399999999997</c:v>
                </c:pt>
                <c:pt idx="104">
                  <c:v>45</c:v>
                </c:pt>
                <c:pt idx="105">
                  <c:v>45.428600000000003</c:v>
                </c:pt>
                <c:pt idx="106">
                  <c:v>45.857100000000003</c:v>
                </c:pt>
                <c:pt idx="107">
                  <c:v>46.285699999999999</c:v>
                </c:pt>
                <c:pt idx="108">
                  <c:v>46.714300000000001</c:v>
                </c:pt>
                <c:pt idx="109">
                  <c:v>47.142899999999997</c:v>
                </c:pt>
                <c:pt idx="110">
                  <c:v>47.571399999999997</c:v>
                </c:pt>
                <c:pt idx="111">
                  <c:v>48</c:v>
                </c:pt>
                <c:pt idx="112">
                  <c:v>48.428600000000003</c:v>
                </c:pt>
                <c:pt idx="113">
                  <c:v>48.857100000000003</c:v>
                </c:pt>
                <c:pt idx="114">
                  <c:v>49.285699999999999</c:v>
                </c:pt>
                <c:pt idx="115">
                  <c:v>49.714300000000001</c:v>
                </c:pt>
                <c:pt idx="116">
                  <c:v>50.142899999999997</c:v>
                </c:pt>
                <c:pt idx="117">
                  <c:v>50.571399999999997</c:v>
                </c:pt>
                <c:pt idx="118">
                  <c:v>51</c:v>
                </c:pt>
                <c:pt idx="119">
                  <c:v>51.428600000000003</c:v>
                </c:pt>
                <c:pt idx="120">
                  <c:v>51.857100000000003</c:v>
                </c:pt>
                <c:pt idx="121">
                  <c:v>52.285699999999999</c:v>
                </c:pt>
                <c:pt idx="122">
                  <c:v>52.714300000000001</c:v>
                </c:pt>
                <c:pt idx="123">
                  <c:v>53.142899999999997</c:v>
                </c:pt>
                <c:pt idx="124">
                  <c:v>53.571399999999997</c:v>
                </c:pt>
                <c:pt idx="125">
                  <c:v>54</c:v>
                </c:pt>
                <c:pt idx="126">
                  <c:v>54.428600000000003</c:v>
                </c:pt>
                <c:pt idx="127">
                  <c:v>54.857100000000003</c:v>
                </c:pt>
                <c:pt idx="128">
                  <c:v>55.285699999999999</c:v>
                </c:pt>
                <c:pt idx="129">
                  <c:v>55.714300000000001</c:v>
                </c:pt>
                <c:pt idx="130">
                  <c:v>56.142899999999997</c:v>
                </c:pt>
                <c:pt idx="131">
                  <c:v>56.571399999999997</c:v>
                </c:pt>
                <c:pt idx="132">
                  <c:v>57</c:v>
                </c:pt>
                <c:pt idx="133">
                  <c:v>57.428600000000003</c:v>
                </c:pt>
                <c:pt idx="134">
                  <c:v>57.857100000000003</c:v>
                </c:pt>
                <c:pt idx="135">
                  <c:v>58.285699999999999</c:v>
                </c:pt>
                <c:pt idx="136">
                  <c:v>58.714300000000001</c:v>
                </c:pt>
                <c:pt idx="137">
                  <c:v>59.142899999999997</c:v>
                </c:pt>
                <c:pt idx="138">
                  <c:v>59.571399999999997</c:v>
                </c:pt>
                <c:pt idx="139">
                  <c:v>60</c:v>
                </c:pt>
                <c:pt idx="140">
                  <c:v>60.428600000000003</c:v>
                </c:pt>
                <c:pt idx="141">
                  <c:v>60.857100000000003</c:v>
                </c:pt>
                <c:pt idx="142">
                  <c:v>61.285699999999999</c:v>
                </c:pt>
                <c:pt idx="143">
                  <c:v>61.714300000000001</c:v>
                </c:pt>
                <c:pt idx="144">
                  <c:v>62.142899999999997</c:v>
                </c:pt>
                <c:pt idx="145">
                  <c:v>62.571399999999997</c:v>
                </c:pt>
                <c:pt idx="146">
                  <c:v>63</c:v>
                </c:pt>
                <c:pt idx="147">
                  <c:v>63.428600000000003</c:v>
                </c:pt>
                <c:pt idx="148">
                  <c:v>63.857100000000003</c:v>
                </c:pt>
                <c:pt idx="149">
                  <c:v>64.285700000000006</c:v>
                </c:pt>
                <c:pt idx="150">
                  <c:v>64.714299999999994</c:v>
                </c:pt>
                <c:pt idx="151">
                  <c:v>65.142899999999997</c:v>
                </c:pt>
                <c:pt idx="152">
                  <c:v>65.571399999999997</c:v>
                </c:pt>
                <c:pt idx="153">
                  <c:v>66</c:v>
                </c:pt>
                <c:pt idx="154">
                  <c:v>66.428600000000003</c:v>
                </c:pt>
                <c:pt idx="155">
                  <c:v>66.857100000000003</c:v>
                </c:pt>
                <c:pt idx="156">
                  <c:v>67.285700000000006</c:v>
                </c:pt>
                <c:pt idx="157">
                  <c:v>67.714299999999994</c:v>
                </c:pt>
                <c:pt idx="158">
                  <c:v>68.142899999999997</c:v>
                </c:pt>
                <c:pt idx="159">
                  <c:v>68.571399999999997</c:v>
                </c:pt>
                <c:pt idx="160">
                  <c:v>69</c:v>
                </c:pt>
                <c:pt idx="161">
                  <c:v>69.428600000000003</c:v>
                </c:pt>
                <c:pt idx="162">
                  <c:v>69.857100000000003</c:v>
                </c:pt>
                <c:pt idx="163">
                  <c:v>70.285700000000006</c:v>
                </c:pt>
                <c:pt idx="164">
                  <c:v>70.714299999999994</c:v>
                </c:pt>
                <c:pt idx="165">
                  <c:v>71.142899999999997</c:v>
                </c:pt>
                <c:pt idx="166">
                  <c:v>71.571399999999997</c:v>
                </c:pt>
                <c:pt idx="167">
                  <c:v>72</c:v>
                </c:pt>
                <c:pt idx="168">
                  <c:v>72.428600000000003</c:v>
                </c:pt>
                <c:pt idx="169">
                  <c:v>72.857100000000003</c:v>
                </c:pt>
                <c:pt idx="170">
                  <c:v>73.285700000000006</c:v>
                </c:pt>
                <c:pt idx="171">
                  <c:v>73.714299999999994</c:v>
                </c:pt>
                <c:pt idx="172">
                  <c:v>74.142899999999997</c:v>
                </c:pt>
                <c:pt idx="173">
                  <c:v>74.571399999999997</c:v>
                </c:pt>
                <c:pt idx="174">
                  <c:v>75</c:v>
                </c:pt>
                <c:pt idx="175">
                  <c:v>75.428600000000003</c:v>
                </c:pt>
                <c:pt idx="176">
                  <c:v>75.857100000000003</c:v>
                </c:pt>
                <c:pt idx="177">
                  <c:v>76.285700000000006</c:v>
                </c:pt>
                <c:pt idx="178">
                  <c:v>76.714299999999994</c:v>
                </c:pt>
                <c:pt idx="179">
                  <c:v>77.142899999999997</c:v>
                </c:pt>
                <c:pt idx="180">
                  <c:v>77.571399999999997</c:v>
                </c:pt>
                <c:pt idx="181">
                  <c:v>78</c:v>
                </c:pt>
                <c:pt idx="182">
                  <c:v>78.428600000000003</c:v>
                </c:pt>
                <c:pt idx="183">
                  <c:v>78.857100000000003</c:v>
                </c:pt>
                <c:pt idx="184">
                  <c:v>79.285700000000006</c:v>
                </c:pt>
                <c:pt idx="185">
                  <c:v>79.714299999999994</c:v>
                </c:pt>
                <c:pt idx="186">
                  <c:v>80.142899999999997</c:v>
                </c:pt>
                <c:pt idx="187">
                  <c:v>80.571399999999997</c:v>
                </c:pt>
                <c:pt idx="188">
                  <c:v>81</c:v>
                </c:pt>
                <c:pt idx="189">
                  <c:v>81.428600000000003</c:v>
                </c:pt>
                <c:pt idx="190">
                  <c:v>81.857100000000003</c:v>
                </c:pt>
                <c:pt idx="191">
                  <c:v>82.285700000000006</c:v>
                </c:pt>
                <c:pt idx="192">
                  <c:v>82.714299999999994</c:v>
                </c:pt>
                <c:pt idx="193">
                  <c:v>83.142899999999997</c:v>
                </c:pt>
                <c:pt idx="194">
                  <c:v>83.571399999999997</c:v>
                </c:pt>
                <c:pt idx="195">
                  <c:v>84</c:v>
                </c:pt>
                <c:pt idx="196">
                  <c:v>84.428600000000003</c:v>
                </c:pt>
                <c:pt idx="197">
                  <c:v>84.857100000000003</c:v>
                </c:pt>
                <c:pt idx="198">
                  <c:v>85.285700000000006</c:v>
                </c:pt>
                <c:pt idx="199">
                  <c:v>85.714299999999994</c:v>
                </c:pt>
                <c:pt idx="200">
                  <c:v>86.142899999999997</c:v>
                </c:pt>
                <c:pt idx="201">
                  <c:v>86.571399999999997</c:v>
                </c:pt>
                <c:pt idx="202">
                  <c:v>87</c:v>
                </c:pt>
                <c:pt idx="203">
                  <c:v>87.428600000000003</c:v>
                </c:pt>
                <c:pt idx="204">
                  <c:v>87.857100000000003</c:v>
                </c:pt>
                <c:pt idx="205">
                  <c:v>88.285700000000006</c:v>
                </c:pt>
                <c:pt idx="206">
                  <c:v>88.714299999999994</c:v>
                </c:pt>
                <c:pt idx="207">
                  <c:v>89.142899999999997</c:v>
                </c:pt>
                <c:pt idx="208">
                  <c:v>89.571399999999997</c:v>
                </c:pt>
                <c:pt idx="209">
                  <c:v>90</c:v>
                </c:pt>
                <c:pt idx="210">
                  <c:v>90.428600000000003</c:v>
                </c:pt>
                <c:pt idx="211">
                  <c:v>90.857100000000003</c:v>
                </c:pt>
                <c:pt idx="212">
                  <c:v>91.285700000000006</c:v>
                </c:pt>
                <c:pt idx="213">
                  <c:v>91.714299999999994</c:v>
                </c:pt>
                <c:pt idx="214">
                  <c:v>92.142899999999997</c:v>
                </c:pt>
                <c:pt idx="215">
                  <c:v>92.571399999999997</c:v>
                </c:pt>
                <c:pt idx="216">
                  <c:v>93</c:v>
                </c:pt>
                <c:pt idx="217">
                  <c:v>93.428600000000003</c:v>
                </c:pt>
                <c:pt idx="218">
                  <c:v>93.857100000000003</c:v>
                </c:pt>
                <c:pt idx="219">
                  <c:v>94.285700000000006</c:v>
                </c:pt>
                <c:pt idx="220">
                  <c:v>94.714299999999994</c:v>
                </c:pt>
                <c:pt idx="221">
                  <c:v>95.142899999999997</c:v>
                </c:pt>
                <c:pt idx="222">
                  <c:v>95.571399999999997</c:v>
                </c:pt>
                <c:pt idx="223">
                  <c:v>96</c:v>
                </c:pt>
                <c:pt idx="224">
                  <c:v>96.428600000000003</c:v>
                </c:pt>
                <c:pt idx="225">
                  <c:v>96.857100000000003</c:v>
                </c:pt>
                <c:pt idx="226">
                  <c:v>97.285700000000006</c:v>
                </c:pt>
                <c:pt idx="227">
                  <c:v>97.714299999999994</c:v>
                </c:pt>
                <c:pt idx="228">
                  <c:v>98.142899999999997</c:v>
                </c:pt>
                <c:pt idx="229">
                  <c:v>98.571399999999997</c:v>
                </c:pt>
                <c:pt idx="230">
                  <c:v>99</c:v>
                </c:pt>
                <c:pt idx="231">
                  <c:v>99.428600000000003</c:v>
                </c:pt>
                <c:pt idx="232">
                  <c:v>99.857100000000003</c:v>
                </c:pt>
                <c:pt idx="233">
                  <c:v>100.28570000000001</c:v>
                </c:pt>
                <c:pt idx="234">
                  <c:v>100.71429999999999</c:v>
                </c:pt>
                <c:pt idx="235">
                  <c:v>101.1429</c:v>
                </c:pt>
                <c:pt idx="236">
                  <c:v>101.5714</c:v>
                </c:pt>
                <c:pt idx="237">
                  <c:v>102</c:v>
                </c:pt>
                <c:pt idx="238">
                  <c:v>102.4286</c:v>
                </c:pt>
                <c:pt idx="239">
                  <c:v>102.8571</c:v>
                </c:pt>
                <c:pt idx="240">
                  <c:v>103.28570000000001</c:v>
                </c:pt>
                <c:pt idx="241">
                  <c:v>103.71429999999999</c:v>
                </c:pt>
                <c:pt idx="242">
                  <c:v>104.1429</c:v>
                </c:pt>
                <c:pt idx="243">
                  <c:v>104.5714</c:v>
                </c:pt>
                <c:pt idx="244">
                  <c:v>105</c:v>
                </c:pt>
                <c:pt idx="245">
                  <c:v>105.4286</c:v>
                </c:pt>
                <c:pt idx="246">
                  <c:v>105.8571</c:v>
                </c:pt>
                <c:pt idx="247">
                  <c:v>106.28570000000001</c:v>
                </c:pt>
                <c:pt idx="248">
                  <c:v>106.71429999999999</c:v>
                </c:pt>
                <c:pt idx="249">
                  <c:v>107.1429</c:v>
                </c:pt>
                <c:pt idx="250">
                  <c:v>107.5714</c:v>
                </c:pt>
                <c:pt idx="251">
                  <c:v>108</c:v>
                </c:pt>
                <c:pt idx="252">
                  <c:v>108.4286</c:v>
                </c:pt>
                <c:pt idx="253">
                  <c:v>108.8571</c:v>
                </c:pt>
                <c:pt idx="254">
                  <c:v>109.28570000000001</c:v>
                </c:pt>
                <c:pt idx="255">
                  <c:v>109.71429999999999</c:v>
                </c:pt>
                <c:pt idx="256">
                  <c:v>110.1429</c:v>
                </c:pt>
                <c:pt idx="257">
                  <c:v>110.5714</c:v>
                </c:pt>
                <c:pt idx="258">
                  <c:v>111</c:v>
                </c:pt>
                <c:pt idx="259">
                  <c:v>111.4286</c:v>
                </c:pt>
                <c:pt idx="260">
                  <c:v>111.8571</c:v>
                </c:pt>
                <c:pt idx="261">
                  <c:v>112.28570000000001</c:v>
                </c:pt>
                <c:pt idx="262">
                  <c:v>112.71429999999999</c:v>
                </c:pt>
                <c:pt idx="263">
                  <c:v>113.1429</c:v>
                </c:pt>
                <c:pt idx="264">
                  <c:v>113.5714</c:v>
                </c:pt>
                <c:pt idx="265">
                  <c:v>114</c:v>
                </c:pt>
                <c:pt idx="266">
                  <c:v>114.4286</c:v>
                </c:pt>
                <c:pt idx="267">
                  <c:v>114.8571</c:v>
                </c:pt>
                <c:pt idx="268">
                  <c:v>115.28570000000001</c:v>
                </c:pt>
                <c:pt idx="269">
                  <c:v>115.71429999999999</c:v>
                </c:pt>
                <c:pt idx="270">
                  <c:v>116.1429</c:v>
                </c:pt>
                <c:pt idx="271">
                  <c:v>116.5714</c:v>
                </c:pt>
                <c:pt idx="272">
                  <c:v>117</c:v>
                </c:pt>
                <c:pt idx="273">
                  <c:v>117.4286</c:v>
                </c:pt>
                <c:pt idx="274">
                  <c:v>117.8571</c:v>
                </c:pt>
                <c:pt idx="275">
                  <c:v>118.28570000000001</c:v>
                </c:pt>
                <c:pt idx="276">
                  <c:v>118.71429999999999</c:v>
                </c:pt>
                <c:pt idx="277">
                  <c:v>119.1429</c:v>
                </c:pt>
                <c:pt idx="278">
                  <c:v>119.5714</c:v>
                </c:pt>
                <c:pt idx="279">
                  <c:v>120</c:v>
                </c:pt>
                <c:pt idx="280">
                  <c:v>120.4286</c:v>
                </c:pt>
                <c:pt idx="281">
                  <c:v>120.8571</c:v>
                </c:pt>
                <c:pt idx="282">
                  <c:v>121.28570000000001</c:v>
                </c:pt>
                <c:pt idx="283">
                  <c:v>121.71429999999999</c:v>
                </c:pt>
                <c:pt idx="284">
                  <c:v>122.1429</c:v>
                </c:pt>
                <c:pt idx="285">
                  <c:v>122.5714</c:v>
                </c:pt>
                <c:pt idx="286">
                  <c:v>123</c:v>
                </c:pt>
                <c:pt idx="287">
                  <c:v>123.4286</c:v>
                </c:pt>
                <c:pt idx="288">
                  <c:v>123.8571</c:v>
                </c:pt>
                <c:pt idx="289">
                  <c:v>124.28570000000001</c:v>
                </c:pt>
                <c:pt idx="290">
                  <c:v>124.71429999999999</c:v>
                </c:pt>
                <c:pt idx="291">
                  <c:v>125.1429</c:v>
                </c:pt>
                <c:pt idx="292">
                  <c:v>125.5714</c:v>
                </c:pt>
                <c:pt idx="293">
                  <c:v>126</c:v>
                </c:pt>
                <c:pt idx="294">
                  <c:v>126.4286</c:v>
                </c:pt>
                <c:pt idx="295">
                  <c:v>126.8571</c:v>
                </c:pt>
              </c:numCache>
            </c:numRef>
          </c:xVal>
          <c:yVal>
            <c:numRef>
              <c:f>'DT 50T'!$I$2:$I$286</c:f>
              <c:numCache>
                <c:formatCode>General</c:formatCode>
                <c:ptCount val="285"/>
                <c:pt idx="0">
                  <c:v>3.7568999999999999</c:v>
                </c:pt>
                <c:pt idx="1">
                  <c:v>3.8803999999999998</c:v>
                </c:pt>
                <c:pt idx="2">
                  <c:v>4.5674999999999999</c:v>
                </c:pt>
                <c:pt idx="3">
                  <c:v>4.8825000000000003</c:v>
                </c:pt>
                <c:pt idx="4">
                  <c:v>5.1356999999999999</c:v>
                </c:pt>
                <c:pt idx="5">
                  <c:v>5.3396999999999997</c:v>
                </c:pt>
                <c:pt idx="6">
                  <c:v>5.5304000000000002</c:v>
                </c:pt>
                <c:pt idx="7">
                  <c:v>5.6706000000000003</c:v>
                </c:pt>
                <c:pt idx="8">
                  <c:v>5.6994999999999996</c:v>
                </c:pt>
                <c:pt idx="9">
                  <c:v>5.7548000000000004</c:v>
                </c:pt>
                <c:pt idx="10">
                  <c:v>5.7941000000000003</c:v>
                </c:pt>
                <c:pt idx="11">
                  <c:v>5.8323999999999998</c:v>
                </c:pt>
                <c:pt idx="12">
                  <c:v>5.8464999999999998</c:v>
                </c:pt>
                <c:pt idx="13">
                  <c:v>5.8493000000000004</c:v>
                </c:pt>
                <c:pt idx="14">
                  <c:v>5.8581000000000003</c:v>
                </c:pt>
                <c:pt idx="15">
                  <c:v>5.8627000000000002</c:v>
                </c:pt>
                <c:pt idx="16">
                  <c:v>5.9051999999999998</c:v>
                </c:pt>
                <c:pt idx="17">
                  <c:v>5.9219999999999997</c:v>
                </c:pt>
                <c:pt idx="18">
                  <c:v>5.9366000000000003</c:v>
                </c:pt>
                <c:pt idx="19">
                  <c:v>5.9557000000000002</c:v>
                </c:pt>
                <c:pt idx="20">
                  <c:v>5.9617000000000004</c:v>
                </c:pt>
                <c:pt idx="21">
                  <c:v>5.9825999999999997</c:v>
                </c:pt>
                <c:pt idx="22">
                  <c:v>5.9995000000000003</c:v>
                </c:pt>
                <c:pt idx="23">
                  <c:v>6.0099</c:v>
                </c:pt>
                <c:pt idx="24">
                  <c:v>6.0255999999999998</c:v>
                </c:pt>
                <c:pt idx="25">
                  <c:v>6.0301</c:v>
                </c:pt>
                <c:pt idx="26">
                  <c:v>6.0430999999999999</c:v>
                </c:pt>
                <c:pt idx="27">
                  <c:v>6.0580999999999996</c:v>
                </c:pt>
                <c:pt idx="28">
                  <c:v>6.0529000000000002</c:v>
                </c:pt>
                <c:pt idx="29">
                  <c:v>6.0717999999999996</c:v>
                </c:pt>
                <c:pt idx="30">
                  <c:v>6.0834999999999999</c:v>
                </c:pt>
                <c:pt idx="31">
                  <c:v>6.0894000000000004</c:v>
                </c:pt>
                <c:pt idx="32">
                  <c:v>6.0994999999999999</c:v>
                </c:pt>
                <c:pt idx="33">
                  <c:v>6.1120999999999999</c:v>
                </c:pt>
                <c:pt idx="34">
                  <c:v>6.1245000000000003</c:v>
                </c:pt>
                <c:pt idx="35">
                  <c:v>6.1406000000000001</c:v>
                </c:pt>
                <c:pt idx="36">
                  <c:v>6.1544999999999996</c:v>
                </c:pt>
                <c:pt idx="37">
                  <c:v>6.1726999999999999</c:v>
                </c:pt>
                <c:pt idx="38">
                  <c:v>6.1879999999999997</c:v>
                </c:pt>
                <c:pt idx="39">
                  <c:v>6.2202000000000002</c:v>
                </c:pt>
                <c:pt idx="40">
                  <c:v>6.2355999999999998</c:v>
                </c:pt>
                <c:pt idx="41">
                  <c:v>6.2556000000000003</c:v>
                </c:pt>
                <c:pt idx="42">
                  <c:v>6.2629000000000001</c:v>
                </c:pt>
                <c:pt idx="43">
                  <c:v>6.3003999999999998</c:v>
                </c:pt>
                <c:pt idx="44">
                  <c:v>6.3048000000000002</c:v>
                </c:pt>
                <c:pt idx="45">
                  <c:v>6.3381999999999996</c:v>
                </c:pt>
                <c:pt idx="46">
                  <c:v>6.3460000000000001</c:v>
                </c:pt>
                <c:pt idx="47">
                  <c:v>6.3640999999999996</c:v>
                </c:pt>
                <c:pt idx="48">
                  <c:v>6.3822999999999999</c:v>
                </c:pt>
                <c:pt idx="49">
                  <c:v>6.4076000000000004</c:v>
                </c:pt>
                <c:pt idx="50">
                  <c:v>6.4164000000000003</c:v>
                </c:pt>
                <c:pt idx="51">
                  <c:v>6.4333</c:v>
                </c:pt>
                <c:pt idx="52">
                  <c:v>6.4500999999999999</c:v>
                </c:pt>
                <c:pt idx="53">
                  <c:v>6.4656000000000002</c:v>
                </c:pt>
                <c:pt idx="54">
                  <c:v>6.4821</c:v>
                </c:pt>
                <c:pt idx="55">
                  <c:v>6.4968000000000004</c:v>
                </c:pt>
                <c:pt idx="56">
                  <c:v>6.5094000000000003</c:v>
                </c:pt>
                <c:pt idx="57">
                  <c:v>6.5143000000000004</c:v>
                </c:pt>
                <c:pt idx="58">
                  <c:v>6.5270999999999999</c:v>
                </c:pt>
                <c:pt idx="59">
                  <c:v>6.5415000000000001</c:v>
                </c:pt>
                <c:pt idx="60">
                  <c:v>6.5526999999999997</c:v>
                </c:pt>
                <c:pt idx="61">
                  <c:v>6.5540000000000003</c:v>
                </c:pt>
                <c:pt idx="62">
                  <c:v>6.5781999999999998</c:v>
                </c:pt>
                <c:pt idx="63">
                  <c:v>6.5867000000000004</c:v>
                </c:pt>
                <c:pt idx="64">
                  <c:v>6.5913000000000004</c:v>
                </c:pt>
                <c:pt idx="65">
                  <c:v>6.6043000000000003</c:v>
                </c:pt>
                <c:pt idx="66">
                  <c:v>6.6368999999999998</c:v>
                </c:pt>
                <c:pt idx="67">
                  <c:v>6.6485000000000003</c:v>
                </c:pt>
                <c:pt idx="68">
                  <c:v>6.6662999999999997</c:v>
                </c:pt>
                <c:pt idx="69">
                  <c:v>6.6833999999999998</c:v>
                </c:pt>
                <c:pt idx="70">
                  <c:v>6.6984000000000004</c:v>
                </c:pt>
                <c:pt idx="71">
                  <c:v>6.7130999999999998</c:v>
                </c:pt>
                <c:pt idx="72">
                  <c:v>6.7275</c:v>
                </c:pt>
                <c:pt idx="73">
                  <c:v>6.7413999999999996</c:v>
                </c:pt>
                <c:pt idx="74">
                  <c:v>6.7553000000000001</c:v>
                </c:pt>
                <c:pt idx="75">
                  <c:v>6.7685000000000004</c:v>
                </c:pt>
                <c:pt idx="76">
                  <c:v>6.7838000000000003</c:v>
                </c:pt>
                <c:pt idx="77">
                  <c:v>6.7971000000000004</c:v>
                </c:pt>
                <c:pt idx="78">
                  <c:v>6.8101000000000003</c:v>
                </c:pt>
                <c:pt idx="79">
                  <c:v>6.8226000000000004</c:v>
                </c:pt>
                <c:pt idx="80">
                  <c:v>6.8357999999999999</c:v>
                </c:pt>
                <c:pt idx="81">
                  <c:v>6.8479999999999999</c:v>
                </c:pt>
                <c:pt idx="82">
                  <c:v>6.8598999999999997</c:v>
                </c:pt>
                <c:pt idx="83">
                  <c:v>6.8723000000000001</c:v>
                </c:pt>
                <c:pt idx="84">
                  <c:v>6.8842999999999996</c:v>
                </c:pt>
                <c:pt idx="85">
                  <c:v>6.8532000000000002</c:v>
                </c:pt>
                <c:pt idx="86">
                  <c:v>6.8887</c:v>
                </c:pt>
                <c:pt idx="87">
                  <c:v>6.8849</c:v>
                </c:pt>
                <c:pt idx="88">
                  <c:v>6.8746999999999998</c:v>
                </c:pt>
                <c:pt idx="89">
                  <c:v>6.9127000000000001</c:v>
                </c:pt>
                <c:pt idx="90">
                  <c:v>6.9135999999999997</c:v>
                </c:pt>
                <c:pt idx="91">
                  <c:v>6.8996000000000004</c:v>
                </c:pt>
                <c:pt idx="92">
                  <c:v>6.9436999999999998</c:v>
                </c:pt>
                <c:pt idx="93">
                  <c:v>6.9526000000000003</c:v>
                </c:pt>
                <c:pt idx="94">
                  <c:v>6.9675000000000002</c:v>
                </c:pt>
                <c:pt idx="95">
                  <c:v>6.9795999999999996</c:v>
                </c:pt>
                <c:pt idx="96">
                  <c:v>6.9920999999999998</c:v>
                </c:pt>
                <c:pt idx="97">
                  <c:v>6.9939</c:v>
                </c:pt>
                <c:pt idx="98">
                  <c:v>7.0137999999999998</c:v>
                </c:pt>
                <c:pt idx="99">
                  <c:v>7.0209000000000001</c:v>
                </c:pt>
                <c:pt idx="100">
                  <c:v>7.0420999999999996</c:v>
                </c:pt>
                <c:pt idx="101">
                  <c:v>7.0465</c:v>
                </c:pt>
                <c:pt idx="102">
                  <c:v>7.0664999999999996</c:v>
                </c:pt>
                <c:pt idx="103">
                  <c:v>7.0697000000000001</c:v>
                </c:pt>
                <c:pt idx="104">
                  <c:v>7.0891000000000002</c:v>
                </c:pt>
                <c:pt idx="105">
                  <c:v>7.0923999999999996</c:v>
                </c:pt>
                <c:pt idx="106">
                  <c:v>7.1117999999999997</c:v>
                </c:pt>
                <c:pt idx="107">
                  <c:v>7.1147999999999998</c:v>
                </c:pt>
                <c:pt idx="108">
                  <c:v>7.1341000000000001</c:v>
                </c:pt>
                <c:pt idx="109">
                  <c:v>7.1494999999999997</c:v>
                </c:pt>
                <c:pt idx="110">
                  <c:v>7.1437999999999997</c:v>
                </c:pt>
                <c:pt idx="111">
                  <c:v>7.1715999999999998</c:v>
                </c:pt>
                <c:pt idx="112">
                  <c:v>7.1764999999999999</c:v>
                </c:pt>
                <c:pt idx="113">
                  <c:v>7.1920999999999999</c:v>
                </c:pt>
                <c:pt idx="114">
                  <c:v>7.2005999999999997</c:v>
                </c:pt>
                <c:pt idx="115">
                  <c:v>7.2131999999999996</c:v>
                </c:pt>
                <c:pt idx="116">
                  <c:v>7.2228000000000003</c:v>
                </c:pt>
                <c:pt idx="117">
                  <c:v>7.2342000000000004</c:v>
                </c:pt>
                <c:pt idx="118">
                  <c:v>7.2431999999999999</c:v>
                </c:pt>
                <c:pt idx="119">
                  <c:v>7.2537000000000003</c:v>
                </c:pt>
                <c:pt idx="120">
                  <c:v>7.2637</c:v>
                </c:pt>
                <c:pt idx="121">
                  <c:v>7.274</c:v>
                </c:pt>
                <c:pt idx="122">
                  <c:v>7.2839999999999998</c:v>
                </c:pt>
                <c:pt idx="123">
                  <c:v>7.2942</c:v>
                </c:pt>
                <c:pt idx="124">
                  <c:v>7.3042999999999996</c:v>
                </c:pt>
                <c:pt idx="125">
                  <c:v>7.3143000000000002</c:v>
                </c:pt>
                <c:pt idx="126">
                  <c:v>7.3244999999999996</c:v>
                </c:pt>
                <c:pt idx="127">
                  <c:v>7.3329000000000004</c:v>
                </c:pt>
                <c:pt idx="128">
                  <c:v>7.3544999999999998</c:v>
                </c:pt>
                <c:pt idx="129">
                  <c:v>7.3639999999999999</c:v>
                </c:pt>
                <c:pt idx="130">
                  <c:v>7.3776000000000002</c:v>
                </c:pt>
                <c:pt idx="131">
                  <c:v>7.3874000000000004</c:v>
                </c:pt>
                <c:pt idx="132">
                  <c:v>7.3992000000000004</c:v>
                </c:pt>
                <c:pt idx="133">
                  <c:v>7.4086999999999996</c:v>
                </c:pt>
                <c:pt idx="134">
                  <c:v>7.3635999999999999</c:v>
                </c:pt>
                <c:pt idx="135">
                  <c:v>7.3665000000000003</c:v>
                </c:pt>
                <c:pt idx="136">
                  <c:v>7.3654999999999999</c:v>
                </c:pt>
                <c:pt idx="137">
                  <c:v>7.3659999999999997</c:v>
                </c:pt>
                <c:pt idx="138">
                  <c:v>7.3708</c:v>
                </c:pt>
                <c:pt idx="139">
                  <c:v>7.3734999999999999</c:v>
                </c:pt>
                <c:pt idx="140">
                  <c:v>7.3791000000000002</c:v>
                </c:pt>
                <c:pt idx="141">
                  <c:v>7.3832000000000004</c:v>
                </c:pt>
                <c:pt idx="142">
                  <c:v>7.3891</c:v>
                </c:pt>
                <c:pt idx="143">
                  <c:v>7.3944000000000001</c:v>
                </c:pt>
                <c:pt idx="144">
                  <c:v>7.4008000000000003</c:v>
                </c:pt>
                <c:pt idx="145">
                  <c:v>7.4066999999999998</c:v>
                </c:pt>
                <c:pt idx="146">
                  <c:v>7.4138999999999999</c:v>
                </c:pt>
                <c:pt idx="147">
                  <c:v>7.4207000000000001</c:v>
                </c:pt>
                <c:pt idx="148">
                  <c:v>7.4282000000000004</c:v>
                </c:pt>
                <c:pt idx="149">
                  <c:v>7.4356</c:v>
                </c:pt>
                <c:pt idx="150">
                  <c:v>7.4433999999999996</c:v>
                </c:pt>
                <c:pt idx="151">
                  <c:v>7.4508999999999999</c:v>
                </c:pt>
                <c:pt idx="152">
                  <c:v>7.4588999999999999</c:v>
                </c:pt>
                <c:pt idx="153">
                  <c:v>7.4667000000000003</c:v>
                </c:pt>
                <c:pt idx="154">
                  <c:v>7.4752999999999998</c:v>
                </c:pt>
                <c:pt idx="155">
                  <c:v>7.4851000000000001</c:v>
                </c:pt>
                <c:pt idx="156">
                  <c:v>7.4932999999999996</c:v>
                </c:pt>
                <c:pt idx="157">
                  <c:v>7.5022000000000002</c:v>
                </c:pt>
                <c:pt idx="158">
                  <c:v>7.5102000000000002</c:v>
                </c:pt>
                <c:pt idx="159">
                  <c:v>7.5167999999999999</c:v>
                </c:pt>
                <c:pt idx="160">
                  <c:v>7.5256999999999996</c:v>
                </c:pt>
                <c:pt idx="161">
                  <c:v>7.5327999999999999</c:v>
                </c:pt>
                <c:pt idx="162">
                  <c:v>7.5414000000000003</c:v>
                </c:pt>
                <c:pt idx="163">
                  <c:v>7.5484999999999998</c:v>
                </c:pt>
                <c:pt idx="164">
                  <c:v>7.5566000000000004</c:v>
                </c:pt>
                <c:pt idx="165">
                  <c:v>7.5640000000000001</c:v>
                </c:pt>
                <c:pt idx="166">
                  <c:v>7.5720999999999998</c:v>
                </c:pt>
                <c:pt idx="167">
                  <c:v>7.6062000000000003</c:v>
                </c:pt>
                <c:pt idx="168">
                  <c:v>7.5895000000000001</c:v>
                </c:pt>
                <c:pt idx="169">
                  <c:v>7.6260000000000003</c:v>
                </c:pt>
                <c:pt idx="170">
                  <c:v>7.6055000000000001</c:v>
                </c:pt>
                <c:pt idx="171">
                  <c:v>7.6425000000000001</c:v>
                </c:pt>
                <c:pt idx="172">
                  <c:v>7.6224999999999996</c:v>
                </c:pt>
                <c:pt idx="173">
                  <c:v>7.6590999999999996</c:v>
                </c:pt>
                <c:pt idx="174">
                  <c:v>7.6391999999999998</c:v>
                </c:pt>
                <c:pt idx="175">
                  <c:v>7.6757999999999997</c:v>
                </c:pt>
                <c:pt idx="176">
                  <c:v>7.6551</c:v>
                </c:pt>
                <c:pt idx="177">
                  <c:v>7.6904000000000003</c:v>
                </c:pt>
                <c:pt idx="178">
                  <c:v>7.6684999999999999</c:v>
                </c:pt>
                <c:pt idx="179">
                  <c:v>7.7066999999999997</c:v>
                </c:pt>
                <c:pt idx="180">
                  <c:v>7.7055999999999996</c:v>
                </c:pt>
                <c:pt idx="181">
                  <c:v>7.7215999999999996</c:v>
                </c:pt>
                <c:pt idx="182">
                  <c:v>7.7351000000000001</c:v>
                </c:pt>
                <c:pt idx="183">
                  <c:v>7.7427000000000001</c:v>
                </c:pt>
                <c:pt idx="184">
                  <c:v>7.7545000000000002</c:v>
                </c:pt>
                <c:pt idx="185">
                  <c:v>7.7619999999999996</c:v>
                </c:pt>
                <c:pt idx="186">
                  <c:v>7.7641999999999998</c:v>
                </c:pt>
                <c:pt idx="187">
                  <c:v>7.7763999999999998</c:v>
                </c:pt>
                <c:pt idx="188">
                  <c:v>7.7805999999999997</c:v>
                </c:pt>
                <c:pt idx="189">
                  <c:v>7.7907999999999999</c:v>
                </c:pt>
                <c:pt idx="190">
                  <c:v>7.7969999999999997</c:v>
                </c:pt>
                <c:pt idx="191">
                  <c:v>7.7979000000000003</c:v>
                </c:pt>
                <c:pt idx="192">
                  <c:v>7.8182999999999998</c:v>
                </c:pt>
                <c:pt idx="193">
                  <c:v>7.8162000000000003</c:v>
                </c:pt>
                <c:pt idx="194">
                  <c:v>7.8307000000000002</c:v>
                </c:pt>
                <c:pt idx="195">
                  <c:v>7.8449</c:v>
                </c:pt>
                <c:pt idx="196">
                  <c:v>7.8555999999999999</c:v>
                </c:pt>
                <c:pt idx="197">
                  <c:v>7.8606999999999996</c:v>
                </c:pt>
                <c:pt idx="198">
                  <c:v>7.8806000000000003</c:v>
                </c:pt>
                <c:pt idx="199">
                  <c:v>7.8741000000000003</c:v>
                </c:pt>
                <c:pt idx="200">
                  <c:v>7.8875000000000002</c:v>
                </c:pt>
                <c:pt idx="201">
                  <c:v>7.8819999999999997</c:v>
                </c:pt>
                <c:pt idx="202">
                  <c:v>7.9016000000000002</c:v>
                </c:pt>
                <c:pt idx="203">
                  <c:v>7.9146000000000001</c:v>
                </c:pt>
                <c:pt idx="204">
                  <c:v>7.9214000000000002</c:v>
                </c:pt>
                <c:pt idx="205">
                  <c:v>7.9321000000000002</c:v>
                </c:pt>
                <c:pt idx="206">
                  <c:v>7.9393000000000002</c:v>
                </c:pt>
                <c:pt idx="207">
                  <c:v>7.9484000000000004</c:v>
                </c:pt>
                <c:pt idx="208">
                  <c:v>7.9558999999999997</c:v>
                </c:pt>
                <c:pt idx="209">
                  <c:v>7.9524999999999997</c:v>
                </c:pt>
                <c:pt idx="210">
                  <c:v>7.9634999999999998</c:v>
                </c:pt>
                <c:pt idx="211">
                  <c:v>7.9733999999999998</c:v>
                </c:pt>
                <c:pt idx="212">
                  <c:v>7.9794</c:v>
                </c:pt>
                <c:pt idx="213">
                  <c:v>7.9774000000000003</c:v>
                </c:pt>
                <c:pt idx="214">
                  <c:v>7.9851000000000001</c:v>
                </c:pt>
                <c:pt idx="215">
                  <c:v>7.9905999999999997</c:v>
                </c:pt>
                <c:pt idx="216">
                  <c:v>7.9965000000000002</c:v>
                </c:pt>
                <c:pt idx="217">
                  <c:v>8.0029000000000003</c:v>
                </c:pt>
                <c:pt idx="218">
                  <c:v>8.0091999999999999</c:v>
                </c:pt>
                <c:pt idx="219">
                  <c:v>8.0154999999999994</c:v>
                </c:pt>
                <c:pt idx="220">
                  <c:v>8.0220000000000002</c:v>
                </c:pt>
                <c:pt idx="221">
                  <c:v>8.0287000000000006</c:v>
                </c:pt>
                <c:pt idx="222">
                  <c:v>8.0350999999999999</c:v>
                </c:pt>
                <c:pt idx="223">
                  <c:v>8.0417000000000005</c:v>
                </c:pt>
                <c:pt idx="224">
                  <c:v>8.0484000000000009</c:v>
                </c:pt>
                <c:pt idx="225">
                  <c:v>8.0550999999999995</c:v>
                </c:pt>
                <c:pt idx="226">
                  <c:v>8.0619999999999994</c:v>
                </c:pt>
                <c:pt idx="227">
                  <c:v>8.0663</c:v>
                </c:pt>
                <c:pt idx="228">
                  <c:v>8.0701999999999998</c:v>
                </c:pt>
                <c:pt idx="229">
                  <c:v>8.0787999999999993</c:v>
                </c:pt>
                <c:pt idx="230">
                  <c:v>8.0844000000000005</c:v>
                </c:pt>
                <c:pt idx="231">
                  <c:v>8.0922000000000001</c:v>
                </c:pt>
                <c:pt idx="232">
                  <c:v>8.0985999999999994</c:v>
                </c:pt>
                <c:pt idx="233">
                  <c:v>8.1059999999999999</c:v>
                </c:pt>
                <c:pt idx="234">
                  <c:v>8.1265000000000001</c:v>
                </c:pt>
                <c:pt idx="235">
                  <c:v>8.1347000000000005</c:v>
                </c:pt>
                <c:pt idx="236">
                  <c:v>8.1449999999999996</c:v>
                </c:pt>
                <c:pt idx="237">
                  <c:v>8.1529000000000007</c:v>
                </c:pt>
                <c:pt idx="238">
                  <c:v>8.1622000000000003</c:v>
                </c:pt>
                <c:pt idx="239">
                  <c:v>8.1697000000000006</c:v>
                </c:pt>
                <c:pt idx="240">
                  <c:v>8.1782000000000004</c:v>
                </c:pt>
                <c:pt idx="241">
                  <c:v>8.1874000000000002</c:v>
                </c:pt>
                <c:pt idx="242">
                  <c:v>8.1973000000000003</c:v>
                </c:pt>
                <c:pt idx="243">
                  <c:v>8.2058</c:v>
                </c:pt>
                <c:pt idx="244">
                  <c:v>8.2157</c:v>
                </c:pt>
                <c:pt idx="245">
                  <c:v>8.2245000000000008</c:v>
                </c:pt>
                <c:pt idx="246">
                  <c:v>8.2301000000000002</c:v>
                </c:pt>
                <c:pt idx="247">
                  <c:v>8.2395999999999994</c:v>
                </c:pt>
                <c:pt idx="248">
                  <c:v>8.2466000000000008</c:v>
                </c:pt>
                <c:pt idx="249">
                  <c:v>8.2551000000000005</c:v>
                </c:pt>
                <c:pt idx="250">
                  <c:v>8.2624999999999993</c:v>
                </c:pt>
                <c:pt idx="251">
                  <c:v>8.2714999999999996</c:v>
                </c:pt>
                <c:pt idx="252">
                  <c:v>8.2784999999999993</c:v>
                </c:pt>
                <c:pt idx="253">
                  <c:v>8.2866999999999997</c:v>
                </c:pt>
                <c:pt idx="254">
                  <c:v>8.2936999999999994</c:v>
                </c:pt>
                <c:pt idx="255">
                  <c:v>8.3010000000000002</c:v>
                </c:pt>
                <c:pt idx="256">
                  <c:v>8.3078000000000003</c:v>
                </c:pt>
                <c:pt idx="257">
                  <c:v>8.3148999999999997</c:v>
                </c:pt>
                <c:pt idx="258">
                  <c:v>8.3216999999999999</c:v>
                </c:pt>
                <c:pt idx="259">
                  <c:v>8.3286999999999995</c:v>
                </c:pt>
                <c:pt idx="260">
                  <c:v>8.3351000000000006</c:v>
                </c:pt>
                <c:pt idx="261">
                  <c:v>8.3424999999999994</c:v>
                </c:pt>
                <c:pt idx="262">
                  <c:v>8.3491</c:v>
                </c:pt>
                <c:pt idx="263">
                  <c:v>8.3561999999999994</c:v>
                </c:pt>
                <c:pt idx="264">
                  <c:v>8.3629999999999995</c:v>
                </c:pt>
                <c:pt idx="265">
                  <c:v>8.3699999999999992</c:v>
                </c:pt>
                <c:pt idx="266">
                  <c:v>8.3767999999999994</c:v>
                </c:pt>
                <c:pt idx="267">
                  <c:v>8.3841999999999999</c:v>
                </c:pt>
                <c:pt idx="268">
                  <c:v>8.3897999999999993</c:v>
                </c:pt>
                <c:pt idx="269">
                  <c:v>8.3973999999999993</c:v>
                </c:pt>
                <c:pt idx="270">
                  <c:v>8.4033999999999995</c:v>
                </c:pt>
                <c:pt idx="271">
                  <c:v>8.4094999999999995</c:v>
                </c:pt>
                <c:pt idx="272">
                  <c:v>8.4164999999999992</c:v>
                </c:pt>
                <c:pt idx="273">
                  <c:v>8.4231999999999996</c:v>
                </c:pt>
                <c:pt idx="274">
                  <c:v>8.4298999999999999</c:v>
                </c:pt>
                <c:pt idx="275">
                  <c:v>8.4366000000000003</c:v>
                </c:pt>
                <c:pt idx="276">
                  <c:v>8.4431999999999992</c:v>
                </c:pt>
                <c:pt idx="277">
                  <c:v>8.4498999999999995</c:v>
                </c:pt>
                <c:pt idx="278">
                  <c:v>8.4565000000000001</c:v>
                </c:pt>
                <c:pt idx="279">
                  <c:v>8.4631000000000007</c:v>
                </c:pt>
                <c:pt idx="280">
                  <c:v>8.4695999999999998</c:v>
                </c:pt>
                <c:pt idx="281">
                  <c:v>8.4761000000000006</c:v>
                </c:pt>
                <c:pt idx="282">
                  <c:v>8.4824999999999999</c:v>
                </c:pt>
                <c:pt idx="283">
                  <c:v>8.4888999999999992</c:v>
                </c:pt>
                <c:pt idx="284">
                  <c:v>8.4953000000000003</c:v>
                </c:pt>
              </c:numCache>
            </c:numRef>
          </c:yVal>
          <c:smooth val="1"/>
        </c:ser>
        <c:dLbls>
          <c:showLegendKey val="0"/>
          <c:showVal val="0"/>
          <c:showCatName val="0"/>
          <c:showSerName val="0"/>
          <c:showPercent val="0"/>
          <c:showBubbleSize val="0"/>
        </c:dLbls>
        <c:axId val="202646024"/>
        <c:axId val="202642888"/>
      </c:scatterChart>
      <c:valAx>
        <c:axId val="202646024"/>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2642888"/>
        <c:crosses val="autoZero"/>
        <c:crossBetween val="midCat"/>
      </c:valAx>
      <c:valAx>
        <c:axId val="202642888"/>
        <c:scaling>
          <c:orientation val="minMax"/>
          <c:max val="7.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fr-FR"/>
                  <a:t>Température [°C]</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202646024"/>
        <c:crosses val="autoZero"/>
        <c:crossBetween val="midCat"/>
      </c:valAx>
      <c:spPr>
        <a:noFill/>
        <a:ln>
          <a:noFill/>
        </a:ln>
        <a:effectLst/>
      </c:spPr>
    </c:plotArea>
    <c:legend>
      <c:legendPos val="t"/>
      <c:layout>
        <c:manualLayout>
          <c:xMode val="edge"/>
          <c:yMode val="edge"/>
          <c:x val="0.68548854688618466"/>
          <c:y val="0.43146011510465954"/>
          <c:w val="0.25071739546987865"/>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800">
          <a:solidFill>
            <a:schemeClr val="tx1"/>
          </a:solidFill>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dans la direction X</a:t>
            </a:r>
          </a:p>
        </c:rich>
      </c:tx>
      <c:layout>
        <c:manualLayout>
          <c:xMode val="edge"/>
          <c:yMode val="edge"/>
          <c:x val="0.32808149405772502"/>
          <c:y val="0.5922515586743675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529902989630541"/>
          <c:y val="8.427751036397943E-2"/>
          <c:w val="0.82702690177310179"/>
          <c:h val="0.73600140916775736"/>
        </c:manualLayout>
      </c:layout>
      <c:scatterChart>
        <c:scatterStyle val="smoothMarker"/>
        <c:varyColors val="0"/>
        <c:ser>
          <c:idx val="0"/>
          <c:order val="0"/>
          <c:tx>
            <c:v>24x6</c:v>
          </c:tx>
          <c:spPr>
            <a:ln w="19050" cap="rnd">
              <a:solidFill>
                <a:schemeClr val="accent1"/>
              </a:solidFill>
              <a:round/>
            </a:ln>
            <a:effectLst/>
          </c:spPr>
          <c:marker>
            <c:symbol val="none"/>
          </c:marker>
          <c:xVal>
            <c:numRef>
              <c:f>'24x6'!$A$2:$A$660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pt idx="507">
                  <c:v>435.42860000000002</c:v>
                </c:pt>
                <c:pt idx="508">
                  <c:v>436.28570000000002</c:v>
                </c:pt>
                <c:pt idx="509">
                  <c:v>437.1429</c:v>
                </c:pt>
                <c:pt idx="510">
                  <c:v>438</c:v>
                </c:pt>
                <c:pt idx="511">
                  <c:v>438.8571</c:v>
                </c:pt>
                <c:pt idx="512">
                  <c:v>439.71429999999998</c:v>
                </c:pt>
                <c:pt idx="513">
                  <c:v>440.57139999999998</c:v>
                </c:pt>
                <c:pt idx="514">
                  <c:v>441.42860000000002</c:v>
                </c:pt>
                <c:pt idx="515">
                  <c:v>442.28570000000002</c:v>
                </c:pt>
                <c:pt idx="516">
                  <c:v>443.1429</c:v>
                </c:pt>
                <c:pt idx="517">
                  <c:v>444</c:v>
                </c:pt>
                <c:pt idx="518">
                  <c:v>444.8571</c:v>
                </c:pt>
                <c:pt idx="519">
                  <c:v>445.71429999999998</c:v>
                </c:pt>
                <c:pt idx="520">
                  <c:v>446.57139999999998</c:v>
                </c:pt>
                <c:pt idx="521">
                  <c:v>447.42860000000002</c:v>
                </c:pt>
                <c:pt idx="522">
                  <c:v>448.28570000000002</c:v>
                </c:pt>
                <c:pt idx="523">
                  <c:v>449.1429</c:v>
                </c:pt>
                <c:pt idx="524">
                  <c:v>450</c:v>
                </c:pt>
                <c:pt idx="525">
                  <c:v>450.8571</c:v>
                </c:pt>
                <c:pt idx="526">
                  <c:v>451.71429999999998</c:v>
                </c:pt>
                <c:pt idx="527">
                  <c:v>452.57139999999998</c:v>
                </c:pt>
                <c:pt idx="528">
                  <c:v>453.42860000000002</c:v>
                </c:pt>
                <c:pt idx="529">
                  <c:v>454.28570000000002</c:v>
                </c:pt>
                <c:pt idx="530">
                  <c:v>455.1429</c:v>
                </c:pt>
                <c:pt idx="531">
                  <c:v>456</c:v>
                </c:pt>
                <c:pt idx="532">
                  <c:v>456.8571</c:v>
                </c:pt>
                <c:pt idx="533">
                  <c:v>457.71429999999998</c:v>
                </c:pt>
                <c:pt idx="534">
                  <c:v>458.57139999999998</c:v>
                </c:pt>
                <c:pt idx="535">
                  <c:v>459.42860000000002</c:v>
                </c:pt>
                <c:pt idx="536">
                  <c:v>460.28570000000002</c:v>
                </c:pt>
                <c:pt idx="537">
                  <c:v>461.1429</c:v>
                </c:pt>
                <c:pt idx="538">
                  <c:v>462</c:v>
                </c:pt>
                <c:pt idx="539">
                  <c:v>462.8571</c:v>
                </c:pt>
                <c:pt idx="540">
                  <c:v>463.71429999999998</c:v>
                </c:pt>
                <c:pt idx="541">
                  <c:v>464.57139999999998</c:v>
                </c:pt>
                <c:pt idx="542">
                  <c:v>465.42860000000002</c:v>
                </c:pt>
                <c:pt idx="543">
                  <c:v>466.28570000000002</c:v>
                </c:pt>
                <c:pt idx="544">
                  <c:v>467.1429</c:v>
                </c:pt>
                <c:pt idx="545">
                  <c:v>468</c:v>
                </c:pt>
                <c:pt idx="546">
                  <c:v>468.8571</c:v>
                </c:pt>
                <c:pt idx="547">
                  <c:v>469.71429999999998</c:v>
                </c:pt>
                <c:pt idx="548">
                  <c:v>470.57139999999998</c:v>
                </c:pt>
                <c:pt idx="549">
                  <c:v>471.42860000000002</c:v>
                </c:pt>
                <c:pt idx="550">
                  <c:v>472.28570000000002</c:v>
                </c:pt>
                <c:pt idx="551">
                  <c:v>473.1429</c:v>
                </c:pt>
                <c:pt idx="552">
                  <c:v>474</c:v>
                </c:pt>
                <c:pt idx="553">
                  <c:v>474.8571</c:v>
                </c:pt>
                <c:pt idx="554">
                  <c:v>475.71429999999998</c:v>
                </c:pt>
                <c:pt idx="555">
                  <c:v>476.57139999999998</c:v>
                </c:pt>
                <c:pt idx="556">
                  <c:v>477.42860000000002</c:v>
                </c:pt>
                <c:pt idx="557">
                  <c:v>478.28570000000002</c:v>
                </c:pt>
                <c:pt idx="558">
                  <c:v>479.1429</c:v>
                </c:pt>
                <c:pt idx="559">
                  <c:v>480</c:v>
                </c:pt>
                <c:pt idx="560">
                  <c:v>480.8571</c:v>
                </c:pt>
                <c:pt idx="561">
                  <c:v>481.71429999999998</c:v>
                </c:pt>
                <c:pt idx="562">
                  <c:v>482.57139999999998</c:v>
                </c:pt>
                <c:pt idx="563">
                  <c:v>483.42860000000002</c:v>
                </c:pt>
                <c:pt idx="564">
                  <c:v>484.28570000000002</c:v>
                </c:pt>
                <c:pt idx="565">
                  <c:v>485.1429</c:v>
                </c:pt>
                <c:pt idx="566">
                  <c:v>486</c:v>
                </c:pt>
                <c:pt idx="567">
                  <c:v>486.8571</c:v>
                </c:pt>
                <c:pt idx="568">
                  <c:v>487.71429999999998</c:v>
                </c:pt>
                <c:pt idx="569">
                  <c:v>488.57139999999998</c:v>
                </c:pt>
                <c:pt idx="570">
                  <c:v>489.42860000000002</c:v>
                </c:pt>
                <c:pt idx="571">
                  <c:v>490.28570000000002</c:v>
                </c:pt>
                <c:pt idx="572">
                  <c:v>491.1429</c:v>
                </c:pt>
                <c:pt idx="573">
                  <c:v>492</c:v>
                </c:pt>
                <c:pt idx="574">
                  <c:v>492.8571</c:v>
                </c:pt>
                <c:pt idx="575">
                  <c:v>493.71429999999998</c:v>
                </c:pt>
                <c:pt idx="576">
                  <c:v>494.57139999999998</c:v>
                </c:pt>
                <c:pt idx="577">
                  <c:v>495.42860000000002</c:v>
                </c:pt>
                <c:pt idx="578">
                  <c:v>496.28570000000002</c:v>
                </c:pt>
                <c:pt idx="579">
                  <c:v>497.1429</c:v>
                </c:pt>
                <c:pt idx="580">
                  <c:v>498</c:v>
                </c:pt>
                <c:pt idx="581">
                  <c:v>498.8571</c:v>
                </c:pt>
                <c:pt idx="582">
                  <c:v>499.71429999999998</c:v>
                </c:pt>
                <c:pt idx="583">
                  <c:v>500.57139999999998</c:v>
                </c:pt>
                <c:pt idx="584">
                  <c:v>501.42860000000002</c:v>
                </c:pt>
                <c:pt idx="585">
                  <c:v>502.28570000000002</c:v>
                </c:pt>
                <c:pt idx="586">
                  <c:v>503.1429</c:v>
                </c:pt>
                <c:pt idx="587">
                  <c:v>504</c:v>
                </c:pt>
                <c:pt idx="588">
                  <c:v>504.8571</c:v>
                </c:pt>
                <c:pt idx="589">
                  <c:v>505.71429999999998</c:v>
                </c:pt>
                <c:pt idx="590">
                  <c:v>506.57139999999998</c:v>
                </c:pt>
                <c:pt idx="591">
                  <c:v>507.42860000000002</c:v>
                </c:pt>
                <c:pt idx="592">
                  <c:v>508.28570000000002</c:v>
                </c:pt>
                <c:pt idx="593">
                  <c:v>509.1429</c:v>
                </c:pt>
                <c:pt idx="594">
                  <c:v>510</c:v>
                </c:pt>
                <c:pt idx="595">
                  <c:v>510.8571</c:v>
                </c:pt>
                <c:pt idx="596">
                  <c:v>511.71429999999998</c:v>
                </c:pt>
                <c:pt idx="597">
                  <c:v>512.57140000000004</c:v>
                </c:pt>
                <c:pt idx="598">
                  <c:v>513.42859999999996</c:v>
                </c:pt>
                <c:pt idx="599">
                  <c:v>514.28570000000002</c:v>
                </c:pt>
                <c:pt idx="600">
                  <c:v>515.14290000000005</c:v>
                </c:pt>
                <c:pt idx="601">
                  <c:v>516</c:v>
                </c:pt>
                <c:pt idx="602">
                  <c:v>516.85709999999995</c:v>
                </c:pt>
                <c:pt idx="603">
                  <c:v>517.71429999999998</c:v>
                </c:pt>
                <c:pt idx="604">
                  <c:v>518.57140000000004</c:v>
                </c:pt>
                <c:pt idx="605">
                  <c:v>519.42859999999996</c:v>
                </c:pt>
                <c:pt idx="606">
                  <c:v>520.28570000000002</c:v>
                </c:pt>
                <c:pt idx="607">
                  <c:v>521.14290000000005</c:v>
                </c:pt>
                <c:pt idx="608">
                  <c:v>522</c:v>
                </c:pt>
                <c:pt idx="609">
                  <c:v>522.85709999999995</c:v>
                </c:pt>
                <c:pt idx="610">
                  <c:v>523.71429999999998</c:v>
                </c:pt>
                <c:pt idx="611">
                  <c:v>524.57140000000004</c:v>
                </c:pt>
                <c:pt idx="612">
                  <c:v>525.42859999999996</c:v>
                </c:pt>
                <c:pt idx="613">
                  <c:v>526.28570000000002</c:v>
                </c:pt>
                <c:pt idx="614">
                  <c:v>527.14290000000005</c:v>
                </c:pt>
                <c:pt idx="615">
                  <c:v>528</c:v>
                </c:pt>
                <c:pt idx="616">
                  <c:v>528.85709999999995</c:v>
                </c:pt>
                <c:pt idx="617">
                  <c:v>529.71429999999998</c:v>
                </c:pt>
                <c:pt idx="618">
                  <c:v>530.57140000000004</c:v>
                </c:pt>
                <c:pt idx="619">
                  <c:v>531.42859999999996</c:v>
                </c:pt>
                <c:pt idx="620">
                  <c:v>532.28570000000002</c:v>
                </c:pt>
                <c:pt idx="621">
                  <c:v>533.14290000000005</c:v>
                </c:pt>
                <c:pt idx="622">
                  <c:v>534</c:v>
                </c:pt>
                <c:pt idx="623">
                  <c:v>534.85709999999995</c:v>
                </c:pt>
                <c:pt idx="624">
                  <c:v>535.71429999999998</c:v>
                </c:pt>
                <c:pt idx="625">
                  <c:v>536.57140000000004</c:v>
                </c:pt>
                <c:pt idx="626">
                  <c:v>537.42859999999996</c:v>
                </c:pt>
                <c:pt idx="627">
                  <c:v>538.28570000000002</c:v>
                </c:pt>
                <c:pt idx="628">
                  <c:v>539.14290000000005</c:v>
                </c:pt>
                <c:pt idx="629">
                  <c:v>540</c:v>
                </c:pt>
                <c:pt idx="630">
                  <c:v>540.85709999999995</c:v>
                </c:pt>
                <c:pt idx="631">
                  <c:v>541.71429999999998</c:v>
                </c:pt>
                <c:pt idx="632">
                  <c:v>542.57140000000004</c:v>
                </c:pt>
                <c:pt idx="633">
                  <c:v>543.42859999999996</c:v>
                </c:pt>
                <c:pt idx="634">
                  <c:v>544.28570000000002</c:v>
                </c:pt>
                <c:pt idx="635">
                  <c:v>545.14290000000005</c:v>
                </c:pt>
                <c:pt idx="636">
                  <c:v>546</c:v>
                </c:pt>
                <c:pt idx="637">
                  <c:v>546.85709999999995</c:v>
                </c:pt>
                <c:pt idx="638">
                  <c:v>547.71429999999998</c:v>
                </c:pt>
                <c:pt idx="639">
                  <c:v>548.57140000000004</c:v>
                </c:pt>
                <c:pt idx="640">
                  <c:v>549.42859999999996</c:v>
                </c:pt>
                <c:pt idx="641">
                  <c:v>550.28570000000002</c:v>
                </c:pt>
                <c:pt idx="642">
                  <c:v>551.14290000000005</c:v>
                </c:pt>
                <c:pt idx="643">
                  <c:v>552</c:v>
                </c:pt>
                <c:pt idx="644">
                  <c:v>552.85709999999995</c:v>
                </c:pt>
                <c:pt idx="645">
                  <c:v>553.71429999999998</c:v>
                </c:pt>
                <c:pt idx="646">
                  <c:v>554.57140000000004</c:v>
                </c:pt>
                <c:pt idx="647">
                  <c:v>555.42859999999996</c:v>
                </c:pt>
                <c:pt idx="648">
                  <c:v>556.28570000000002</c:v>
                </c:pt>
                <c:pt idx="649">
                  <c:v>557.14290000000005</c:v>
                </c:pt>
                <c:pt idx="650">
                  <c:v>558</c:v>
                </c:pt>
                <c:pt idx="651">
                  <c:v>558.85709999999995</c:v>
                </c:pt>
                <c:pt idx="652">
                  <c:v>559.71429999999998</c:v>
                </c:pt>
                <c:pt idx="653">
                  <c:v>560.57140000000004</c:v>
                </c:pt>
                <c:pt idx="654">
                  <c:v>561.42859999999996</c:v>
                </c:pt>
                <c:pt idx="655">
                  <c:v>562.28570000000002</c:v>
                </c:pt>
                <c:pt idx="656">
                  <c:v>563.14290000000005</c:v>
                </c:pt>
                <c:pt idx="657">
                  <c:v>564</c:v>
                </c:pt>
                <c:pt idx="658">
                  <c:v>564.85709999999995</c:v>
                </c:pt>
              </c:numCache>
            </c:numRef>
          </c:xVal>
          <c:yVal>
            <c:numRef>
              <c:f>'24x6'!$B$2:$B$660</c:f>
              <c:numCache>
                <c:formatCode>General</c:formatCode>
                <c:ptCount val="659"/>
                <c:pt idx="0">
                  <c:v>8.0981000000000005</c:v>
                </c:pt>
                <c:pt idx="1">
                  <c:v>9.0981000000000005</c:v>
                </c:pt>
                <c:pt idx="2">
                  <c:v>9.4846000000000004</c:v>
                </c:pt>
                <c:pt idx="3">
                  <c:v>9.9768000000000008</c:v>
                </c:pt>
                <c:pt idx="4">
                  <c:v>10.330500000000001</c:v>
                </c:pt>
                <c:pt idx="5">
                  <c:v>10.6495</c:v>
                </c:pt>
                <c:pt idx="6">
                  <c:v>10.939399999999999</c:v>
                </c:pt>
                <c:pt idx="7">
                  <c:v>11.2065</c:v>
                </c:pt>
                <c:pt idx="8">
                  <c:v>11.4596</c:v>
                </c:pt>
                <c:pt idx="9">
                  <c:v>11.71</c:v>
                </c:pt>
                <c:pt idx="10">
                  <c:v>11.928699999999999</c:v>
                </c:pt>
                <c:pt idx="11">
                  <c:v>12.1875</c:v>
                </c:pt>
                <c:pt idx="12">
                  <c:v>12.3927</c:v>
                </c:pt>
                <c:pt idx="13">
                  <c:v>12.6097</c:v>
                </c:pt>
                <c:pt idx="14">
                  <c:v>12.831</c:v>
                </c:pt>
                <c:pt idx="15">
                  <c:v>13.0558</c:v>
                </c:pt>
                <c:pt idx="16">
                  <c:v>13.2836</c:v>
                </c:pt>
                <c:pt idx="17">
                  <c:v>13.502800000000001</c:v>
                </c:pt>
                <c:pt idx="18">
                  <c:v>13.7111</c:v>
                </c:pt>
                <c:pt idx="19">
                  <c:v>13.912599999999999</c:v>
                </c:pt>
                <c:pt idx="20">
                  <c:v>14.1134</c:v>
                </c:pt>
                <c:pt idx="21">
                  <c:v>14.3126</c:v>
                </c:pt>
                <c:pt idx="22">
                  <c:v>14.5021</c:v>
                </c:pt>
                <c:pt idx="23">
                  <c:v>14.680199999999999</c:v>
                </c:pt>
                <c:pt idx="24">
                  <c:v>14.851900000000001</c:v>
                </c:pt>
                <c:pt idx="25">
                  <c:v>15.0197</c:v>
                </c:pt>
                <c:pt idx="26">
                  <c:v>15.182600000000001</c:v>
                </c:pt>
                <c:pt idx="27">
                  <c:v>15.342700000000001</c:v>
                </c:pt>
                <c:pt idx="28">
                  <c:v>15.498699999999999</c:v>
                </c:pt>
                <c:pt idx="29">
                  <c:v>15.6518</c:v>
                </c:pt>
                <c:pt idx="30">
                  <c:v>15.803800000000001</c:v>
                </c:pt>
                <c:pt idx="31">
                  <c:v>15.9557</c:v>
                </c:pt>
                <c:pt idx="32">
                  <c:v>16.1066</c:v>
                </c:pt>
                <c:pt idx="33">
                  <c:v>16.256499999999999</c:v>
                </c:pt>
                <c:pt idx="34">
                  <c:v>16.402999999999999</c:v>
                </c:pt>
                <c:pt idx="35">
                  <c:v>16.546500000000002</c:v>
                </c:pt>
                <c:pt idx="36">
                  <c:v>16.687899999999999</c:v>
                </c:pt>
                <c:pt idx="37">
                  <c:v>16.8276</c:v>
                </c:pt>
                <c:pt idx="38">
                  <c:v>16.965699999999998</c:v>
                </c:pt>
                <c:pt idx="39">
                  <c:v>17.101199999999999</c:v>
                </c:pt>
                <c:pt idx="40">
                  <c:v>17.2319</c:v>
                </c:pt>
                <c:pt idx="41">
                  <c:v>17.3596</c:v>
                </c:pt>
                <c:pt idx="42">
                  <c:v>17.4847</c:v>
                </c:pt>
                <c:pt idx="43">
                  <c:v>17.5657</c:v>
                </c:pt>
                <c:pt idx="44">
                  <c:v>17.665299999999998</c:v>
                </c:pt>
                <c:pt idx="45">
                  <c:v>17.8139</c:v>
                </c:pt>
                <c:pt idx="46">
                  <c:v>17.901199999999999</c:v>
                </c:pt>
                <c:pt idx="47">
                  <c:v>17.999700000000001</c:v>
                </c:pt>
                <c:pt idx="48">
                  <c:v>18.103100000000001</c:v>
                </c:pt>
                <c:pt idx="49">
                  <c:v>18.208200000000001</c:v>
                </c:pt>
                <c:pt idx="50">
                  <c:v>18.3154</c:v>
                </c:pt>
                <c:pt idx="51">
                  <c:v>18.421299999999999</c:v>
                </c:pt>
                <c:pt idx="52">
                  <c:v>18.527999999999999</c:v>
                </c:pt>
                <c:pt idx="53">
                  <c:v>18.633099999999999</c:v>
                </c:pt>
                <c:pt idx="54">
                  <c:v>18.738199999999999</c:v>
                </c:pt>
                <c:pt idx="55">
                  <c:v>18.841899999999999</c:v>
                </c:pt>
                <c:pt idx="56">
                  <c:v>18.9451</c:v>
                </c:pt>
                <c:pt idx="57">
                  <c:v>19.046900000000001</c:v>
                </c:pt>
                <c:pt idx="58">
                  <c:v>19.147400000000001</c:v>
                </c:pt>
                <c:pt idx="59">
                  <c:v>19.246600000000001</c:v>
                </c:pt>
                <c:pt idx="60">
                  <c:v>19.344799999999999</c:v>
                </c:pt>
                <c:pt idx="61">
                  <c:v>19.441299999999998</c:v>
                </c:pt>
                <c:pt idx="62">
                  <c:v>19.536300000000001</c:v>
                </c:pt>
                <c:pt idx="63">
                  <c:v>19.6296</c:v>
                </c:pt>
                <c:pt idx="64">
                  <c:v>19.721499999999999</c:v>
                </c:pt>
                <c:pt idx="65">
                  <c:v>19.8124</c:v>
                </c:pt>
                <c:pt idx="66">
                  <c:v>19.902200000000001</c:v>
                </c:pt>
                <c:pt idx="67">
                  <c:v>19.991</c:v>
                </c:pt>
                <c:pt idx="68">
                  <c:v>20.078499999999998</c:v>
                </c:pt>
                <c:pt idx="69">
                  <c:v>20.164999999999999</c:v>
                </c:pt>
                <c:pt idx="70">
                  <c:v>20.250299999999999</c:v>
                </c:pt>
                <c:pt idx="71">
                  <c:v>20.334800000000001</c:v>
                </c:pt>
                <c:pt idx="72">
                  <c:v>20.419</c:v>
                </c:pt>
                <c:pt idx="73">
                  <c:v>20.502700000000001</c:v>
                </c:pt>
                <c:pt idx="74">
                  <c:v>20.5853</c:v>
                </c:pt>
                <c:pt idx="75">
                  <c:v>20.667000000000002</c:v>
                </c:pt>
                <c:pt idx="76">
                  <c:v>20.747900000000001</c:v>
                </c:pt>
                <c:pt idx="77">
                  <c:v>20.8279</c:v>
                </c:pt>
                <c:pt idx="78">
                  <c:v>20.9068</c:v>
                </c:pt>
                <c:pt idx="79">
                  <c:v>20.984300000000001</c:v>
                </c:pt>
                <c:pt idx="80">
                  <c:v>21.0608</c:v>
                </c:pt>
                <c:pt idx="81">
                  <c:v>21.136700000000001</c:v>
                </c:pt>
                <c:pt idx="82">
                  <c:v>21.211500000000001</c:v>
                </c:pt>
                <c:pt idx="83">
                  <c:v>21.285599999999999</c:v>
                </c:pt>
                <c:pt idx="84">
                  <c:v>21.359200000000001</c:v>
                </c:pt>
                <c:pt idx="85">
                  <c:v>21.4314</c:v>
                </c:pt>
                <c:pt idx="86">
                  <c:v>21.502199999999998</c:v>
                </c:pt>
                <c:pt idx="87">
                  <c:v>21.571999999999999</c:v>
                </c:pt>
                <c:pt idx="88">
                  <c:v>21.640599999999999</c:v>
                </c:pt>
                <c:pt idx="89">
                  <c:v>21.708100000000002</c:v>
                </c:pt>
                <c:pt idx="90">
                  <c:v>21.774799999999999</c:v>
                </c:pt>
                <c:pt idx="91">
                  <c:v>21.840599999999998</c:v>
                </c:pt>
                <c:pt idx="92">
                  <c:v>21.905200000000001</c:v>
                </c:pt>
                <c:pt idx="93">
                  <c:v>21.968399999999999</c:v>
                </c:pt>
                <c:pt idx="94">
                  <c:v>22.0305</c:v>
                </c:pt>
                <c:pt idx="95">
                  <c:v>22.0913</c:v>
                </c:pt>
                <c:pt idx="96">
                  <c:v>22.151</c:v>
                </c:pt>
                <c:pt idx="97">
                  <c:v>22.209399999999999</c:v>
                </c:pt>
                <c:pt idx="98">
                  <c:v>22.2669</c:v>
                </c:pt>
                <c:pt idx="99">
                  <c:v>22.323499999999999</c:v>
                </c:pt>
                <c:pt idx="100">
                  <c:v>22.379000000000001</c:v>
                </c:pt>
                <c:pt idx="101">
                  <c:v>22.434000000000001</c:v>
                </c:pt>
                <c:pt idx="102">
                  <c:v>22.488199999999999</c:v>
                </c:pt>
                <c:pt idx="103">
                  <c:v>22.541799999999999</c:v>
                </c:pt>
                <c:pt idx="104">
                  <c:v>22.594899999999999</c:v>
                </c:pt>
                <c:pt idx="105">
                  <c:v>22.647300000000001</c:v>
                </c:pt>
                <c:pt idx="106">
                  <c:v>22.699400000000001</c:v>
                </c:pt>
                <c:pt idx="107">
                  <c:v>22.751100000000001</c:v>
                </c:pt>
                <c:pt idx="108">
                  <c:v>22.802600000000002</c:v>
                </c:pt>
                <c:pt idx="109">
                  <c:v>22.8538</c:v>
                </c:pt>
                <c:pt idx="110">
                  <c:v>22.904800000000002</c:v>
                </c:pt>
                <c:pt idx="111">
                  <c:v>22.955200000000001</c:v>
                </c:pt>
                <c:pt idx="112">
                  <c:v>23.005199999999999</c:v>
                </c:pt>
                <c:pt idx="113">
                  <c:v>23.055</c:v>
                </c:pt>
                <c:pt idx="114">
                  <c:v>23.104700000000001</c:v>
                </c:pt>
                <c:pt idx="115">
                  <c:v>23.1539</c:v>
                </c:pt>
                <c:pt idx="116">
                  <c:v>23.202400000000001</c:v>
                </c:pt>
                <c:pt idx="117">
                  <c:v>23.250299999999999</c:v>
                </c:pt>
                <c:pt idx="118">
                  <c:v>23.297799999999999</c:v>
                </c:pt>
                <c:pt idx="119">
                  <c:v>23.3446</c:v>
                </c:pt>
                <c:pt idx="120">
                  <c:v>23.390999999999998</c:v>
                </c:pt>
                <c:pt idx="121">
                  <c:v>23.436800000000002</c:v>
                </c:pt>
                <c:pt idx="122">
                  <c:v>23.482500000000002</c:v>
                </c:pt>
                <c:pt idx="123">
                  <c:v>23.527799999999999</c:v>
                </c:pt>
                <c:pt idx="124">
                  <c:v>23.572199999999999</c:v>
                </c:pt>
                <c:pt idx="125">
                  <c:v>23.616099999999999</c:v>
                </c:pt>
                <c:pt idx="126">
                  <c:v>23.659400000000002</c:v>
                </c:pt>
                <c:pt idx="127">
                  <c:v>23.702300000000001</c:v>
                </c:pt>
                <c:pt idx="128">
                  <c:v>23.744399999999999</c:v>
                </c:pt>
                <c:pt idx="129">
                  <c:v>23.786100000000001</c:v>
                </c:pt>
                <c:pt idx="130">
                  <c:v>23.827000000000002</c:v>
                </c:pt>
                <c:pt idx="131">
                  <c:v>23.8674</c:v>
                </c:pt>
                <c:pt idx="132">
                  <c:v>23.907299999999999</c:v>
                </c:pt>
                <c:pt idx="133">
                  <c:v>23.946100000000001</c:v>
                </c:pt>
                <c:pt idx="134">
                  <c:v>23.984100000000002</c:v>
                </c:pt>
                <c:pt idx="135">
                  <c:v>24.022200000000002</c:v>
                </c:pt>
                <c:pt idx="136">
                  <c:v>24.0595</c:v>
                </c:pt>
                <c:pt idx="137">
                  <c:v>24.096499999999999</c:v>
                </c:pt>
                <c:pt idx="138">
                  <c:v>24.132899999999999</c:v>
                </c:pt>
                <c:pt idx="139">
                  <c:v>24.168800000000001</c:v>
                </c:pt>
                <c:pt idx="140">
                  <c:v>24.2043</c:v>
                </c:pt>
                <c:pt idx="141">
                  <c:v>24.239100000000001</c:v>
                </c:pt>
                <c:pt idx="142">
                  <c:v>24.273299999999999</c:v>
                </c:pt>
                <c:pt idx="143">
                  <c:v>24.306999999999999</c:v>
                </c:pt>
                <c:pt idx="144">
                  <c:v>24.3401</c:v>
                </c:pt>
                <c:pt idx="145">
                  <c:v>24.372599999999998</c:v>
                </c:pt>
                <c:pt idx="146">
                  <c:v>24.404699999999998</c:v>
                </c:pt>
                <c:pt idx="147">
                  <c:v>24.436299999999999</c:v>
                </c:pt>
                <c:pt idx="148">
                  <c:v>24.467199999999998</c:v>
                </c:pt>
                <c:pt idx="149">
                  <c:v>24.497299999999999</c:v>
                </c:pt>
                <c:pt idx="150">
                  <c:v>24.5276</c:v>
                </c:pt>
                <c:pt idx="151">
                  <c:v>24.557400000000001</c:v>
                </c:pt>
                <c:pt idx="152">
                  <c:v>24.5869</c:v>
                </c:pt>
                <c:pt idx="153">
                  <c:v>24.616299999999999</c:v>
                </c:pt>
                <c:pt idx="154">
                  <c:v>24.645099999999999</c:v>
                </c:pt>
                <c:pt idx="155">
                  <c:v>24.673300000000001</c:v>
                </c:pt>
                <c:pt idx="156">
                  <c:v>24.701000000000001</c:v>
                </c:pt>
                <c:pt idx="157">
                  <c:v>24.729099999999999</c:v>
                </c:pt>
                <c:pt idx="158">
                  <c:v>24.756799999999998</c:v>
                </c:pt>
                <c:pt idx="159">
                  <c:v>24.784400000000002</c:v>
                </c:pt>
                <c:pt idx="160">
                  <c:v>24.811599999999999</c:v>
                </c:pt>
                <c:pt idx="161">
                  <c:v>24.838699999999999</c:v>
                </c:pt>
                <c:pt idx="162">
                  <c:v>24.864999999999998</c:v>
                </c:pt>
                <c:pt idx="163">
                  <c:v>24.891400000000001</c:v>
                </c:pt>
                <c:pt idx="164">
                  <c:v>24.917899999999999</c:v>
                </c:pt>
                <c:pt idx="165">
                  <c:v>24.943300000000001</c:v>
                </c:pt>
                <c:pt idx="166">
                  <c:v>24.969100000000001</c:v>
                </c:pt>
                <c:pt idx="167">
                  <c:v>24.994599999999998</c:v>
                </c:pt>
                <c:pt idx="168">
                  <c:v>25.020099999999999</c:v>
                </c:pt>
                <c:pt idx="169">
                  <c:v>25.045300000000001</c:v>
                </c:pt>
                <c:pt idx="170">
                  <c:v>25.0703</c:v>
                </c:pt>
                <c:pt idx="171">
                  <c:v>25.095099999999999</c:v>
                </c:pt>
                <c:pt idx="172">
                  <c:v>25.119399999999999</c:v>
                </c:pt>
                <c:pt idx="173">
                  <c:v>25.1432</c:v>
                </c:pt>
                <c:pt idx="174">
                  <c:v>25.1675</c:v>
                </c:pt>
                <c:pt idx="175">
                  <c:v>25.191500000000001</c:v>
                </c:pt>
                <c:pt idx="176">
                  <c:v>25.215399999999999</c:v>
                </c:pt>
                <c:pt idx="177">
                  <c:v>25.239100000000001</c:v>
                </c:pt>
                <c:pt idx="178">
                  <c:v>25.261700000000001</c:v>
                </c:pt>
                <c:pt idx="179">
                  <c:v>25.283799999999999</c:v>
                </c:pt>
                <c:pt idx="180">
                  <c:v>25.3066</c:v>
                </c:pt>
                <c:pt idx="181">
                  <c:v>25.3292</c:v>
                </c:pt>
                <c:pt idx="182">
                  <c:v>25.3523</c:v>
                </c:pt>
                <c:pt idx="183">
                  <c:v>25.375399999999999</c:v>
                </c:pt>
                <c:pt idx="184">
                  <c:v>25.397600000000001</c:v>
                </c:pt>
                <c:pt idx="185">
                  <c:v>25.419799999999999</c:v>
                </c:pt>
                <c:pt idx="186">
                  <c:v>25.441600000000001</c:v>
                </c:pt>
                <c:pt idx="187">
                  <c:v>25.4633</c:v>
                </c:pt>
                <c:pt idx="188">
                  <c:v>25.4847</c:v>
                </c:pt>
                <c:pt idx="189">
                  <c:v>25.506</c:v>
                </c:pt>
                <c:pt idx="190">
                  <c:v>25.527200000000001</c:v>
                </c:pt>
                <c:pt idx="191">
                  <c:v>25.548100000000002</c:v>
                </c:pt>
                <c:pt idx="192">
                  <c:v>25.5688</c:v>
                </c:pt>
                <c:pt idx="193">
                  <c:v>25.589200000000002</c:v>
                </c:pt>
                <c:pt idx="194">
                  <c:v>25.609100000000002</c:v>
                </c:pt>
                <c:pt idx="195">
                  <c:v>25.629200000000001</c:v>
                </c:pt>
                <c:pt idx="196">
                  <c:v>25.649000000000001</c:v>
                </c:pt>
                <c:pt idx="197">
                  <c:v>25.668700000000001</c:v>
                </c:pt>
                <c:pt idx="198">
                  <c:v>25.688500000000001</c:v>
                </c:pt>
                <c:pt idx="199">
                  <c:v>25.708300000000001</c:v>
                </c:pt>
                <c:pt idx="200">
                  <c:v>25.727399999999999</c:v>
                </c:pt>
                <c:pt idx="201">
                  <c:v>25.746400000000001</c:v>
                </c:pt>
                <c:pt idx="202">
                  <c:v>25.7651</c:v>
                </c:pt>
                <c:pt idx="203">
                  <c:v>25.7836</c:v>
                </c:pt>
                <c:pt idx="204">
                  <c:v>25.802</c:v>
                </c:pt>
                <c:pt idx="205">
                  <c:v>25.8202</c:v>
                </c:pt>
                <c:pt idx="206">
                  <c:v>25.838200000000001</c:v>
                </c:pt>
                <c:pt idx="207">
                  <c:v>25.856100000000001</c:v>
                </c:pt>
                <c:pt idx="208">
                  <c:v>25.873799999999999</c:v>
                </c:pt>
                <c:pt idx="209">
                  <c:v>25.891300000000001</c:v>
                </c:pt>
                <c:pt idx="210">
                  <c:v>25.9086</c:v>
                </c:pt>
                <c:pt idx="211">
                  <c:v>25.925799999999999</c:v>
                </c:pt>
                <c:pt idx="212">
                  <c:v>25.942399999999999</c:v>
                </c:pt>
                <c:pt idx="213">
                  <c:v>25.958400000000001</c:v>
                </c:pt>
                <c:pt idx="214">
                  <c:v>25.974799999999998</c:v>
                </c:pt>
                <c:pt idx="215">
                  <c:v>25.991</c:v>
                </c:pt>
                <c:pt idx="216">
                  <c:v>26.007200000000001</c:v>
                </c:pt>
                <c:pt idx="217">
                  <c:v>26.023199999999999</c:v>
                </c:pt>
                <c:pt idx="218">
                  <c:v>26.039200000000001</c:v>
                </c:pt>
                <c:pt idx="219">
                  <c:v>26.0549</c:v>
                </c:pt>
                <c:pt idx="220">
                  <c:v>26.0703</c:v>
                </c:pt>
                <c:pt idx="221">
                  <c:v>26.085699999999999</c:v>
                </c:pt>
                <c:pt idx="222">
                  <c:v>26.100999999999999</c:v>
                </c:pt>
                <c:pt idx="223">
                  <c:v>26.116099999999999</c:v>
                </c:pt>
                <c:pt idx="224">
                  <c:v>26.131</c:v>
                </c:pt>
                <c:pt idx="225">
                  <c:v>26.145800000000001</c:v>
                </c:pt>
                <c:pt idx="226">
                  <c:v>26.160499999999999</c:v>
                </c:pt>
                <c:pt idx="227">
                  <c:v>26.175000000000001</c:v>
                </c:pt>
                <c:pt idx="228">
                  <c:v>26.189599999999999</c:v>
                </c:pt>
                <c:pt idx="229">
                  <c:v>26.203800000000001</c:v>
                </c:pt>
                <c:pt idx="230">
                  <c:v>26.2179</c:v>
                </c:pt>
                <c:pt idx="231">
                  <c:v>26.2318</c:v>
                </c:pt>
                <c:pt idx="232">
                  <c:v>26.2456</c:v>
                </c:pt>
                <c:pt idx="233">
                  <c:v>26.2592</c:v>
                </c:pt>
                <c:pt idx="234">
                  <c:v>26.2727</c:v>
                </c:pt>
                <c:pt idx="235">
                  <c:v>26.286000000000001</c:v>
                </c:pt>
                <c:pt idx="236">
                  <c:v>26.299199999999999</c:v>
                </c:pt>
                <c:pt idx="237">
                  <c:v>26.3124</c:v>
                </c:pt>
                <c:pt idx="238">
                  <c:v>26.325299999999999</c:v>
                </c:pt>
                <c:pt idx="239">
                  <c:v>26.338100000000001</c:v>
                </c:pt>
                <c:pt idx="240">
                  <c:v>26.3507</c:v>
                </c:pt>
                <c:pt idx="241">
                  <c:v>26.363199999999999</c:v>
                </c:pt>
                <c:pt idx="242">
                  <c:v>26.375499999999999</c:v>
                </c:pt>
                <c:pt idx="243">
                  <c:v>26.387699999999999</c:v>
                </c:pt>
                <c:pt idx="244">
                  <c:v>26.399799999999999</c:v>
                </c:pt>
                <c:pt idx="245">
                  <c:v>26.411799999999999</c:v>
                </c:pt>
                <c:pt idx="246">
                  <c:v>26.4236</c:v>
                </c:pt>
                <c:pt idx="247">
                  <c:v>26.435300000000002</c:v>
                </c:pt>
                <c:pt idx="248">
                  <c:v>26.446899999999999</c:v>
                </c:pt>
                <c:pt idx="249">
                  <c:v>26.458400000000001</c:v>
                </c:pt>
                <c:pt idx="250">
                  <c:v>26.469799999999999</c:v>
                </c:pt>
                <c:pt idx="251">
                  <c:v>26.480699999999999</c:v>
                </c:pt>
                <c:pt idx="252">
                  <c:v>26.491599999999998</c:v>
                </c:pt>
                <c:pt idx="253">
                  <c:v>26.502500000000001</c:v>
                </c:pt>
                <c:pt idx="254">
                  <c:v>26.513400000000001</c:v>
                </c:pt>
                <c:pt idx="255">
                  <c:v>26.5243</c:v>
                </c:pt>
                <c:pt idx="256">
                  <c:v>26.535</c:v>
                </c:pt>
                <c:pt idx="257">
                  <c:v>26.5456</c:v>
                </c:pt>
                <c:pt idx="258">
                  <c:v>26.5562</c:v>
                </c:pt>
                <c:pt idx="259">
                  <c:v>26.5669</c:v>
                </c:pt>
                <c:pt idx="260">
                  <c:v>26.577400000000001</c:v>
                </c:pt>
                <c:pt idx="261">
                  <c:v>26.587700000000002</c:v>
                </c:pt>
                <c:pt idx="262">
                  <c:v>26.597899999999999</c:v>
                </c:pt>
                <c:pt idx="263">
                  <c:v>26.607700000000001</c:v>
                </c:pt>
                <c:pt idx="264">
                  <c:v>26.616900000000001</c:v>
                </c:pt>
                <c:pt idx="265">
                  <c:v>26.6267</c:v>
                </c:pt>
                <c:pt idx="266">
                  <c:v>26.636299999999999</c:v>
                </c:pt>
                <c:pt idx="267">
                  <c:v>26.646100000000001</c:v>
                </c:pt>
                <c:pt idx="268">
                  <c:v>26.6557</c:v>
                </c:pt>
                <c:pt idx="269">
                  <c:v>26.665199999999999</c:v>
                </c:pt>
                <c:pt idx="270">
                  <c:v>26.674700000000001</c:v>
                </c:pt>
                <c:pt idx="271">
                  <c:v>26.684100000000001</c:v>
                </c:pt>
                <c:pt idx="272">
                  <c:v>26.692799999999998</c:v>
                </c:pt>
                <c:pt idx="273">
                  <c:v>26.701599999999999</c:v>
                </c:pt>
                <c:pt idx="274">
                  <c:v>26.711500000000001</c:v>
                </c:pt>
                <c:pt idx="275">
                  <c:v>26.720600000000001</c:v>
                </c:pt>
                <c:pt idx="276">
                  <c:v>26.729700000000001</c:v>
                </c:pt>
                <c:pt idx="277">
                  <c:v>26.738099999999999</c:v>
                </c:pt>
                <c:pt idx="278">
                  <c:v>26.746600000000001</c:v>
                </c:pt>
                <c:pt idx="279">
                  <c:v>26.7561</c:v>
                </c:pt>
                <c:pt idx="280">
                  <c:v>26.764900000000001</c:v>
                </c:pt>
                <c:pt idx="281">
                  <c:v>26.773599999999998</c:v>
                </c:pt>
                <c:pt idx="282">
                  <c:v>26.7822</c:v>
                </c:pt>
                <c:pt idx="283">
                  <c:v>26.790700000000001</c:v>
                </c:pt>
                <c:pt idx="284">
                  <c:v>26.799099999999999</c:v>
                </c:pt>
                <c:pt idx="285">
                  <c:v>26.806899999999999</c:v>
                </c:pt>
                <c:pt idx="286">
                  <c:v>26.814299999999999</c:v>
                </c:pt>
                <c:pt idx="287">
                  <c:v>26.822299999999998</c:v>
                </c:pt>
                <c:pt idx="288">
                  <c:v>26.830300000000001</c:v>
                </c:pt>
                <c:pt idx="289">
                  <c:v>26.8383</c:v>
                </c:pt>
                <c:pt idx="290">
                  <c:v>26.846299999999999</c:v>
                </c:pt>
                <c:pt idx="291">
                  <c:v>26.854199999999999</c:v>
                </c:pt>
                <c:pt idx="292">
                  <c:v>26.861999999999998</c:v>
                </c:pt>
                <c:pt idx="293">
                  <c:v>26.869800000000001</c:v>
                </c:pt>
                <c:pt idx="294">
                  <c:v>26.877600000000001</c:v>
                </c:pt>
                <c:pt idx="295">
                  <c:v>26.885200000000001</c:v>
                </c:pt>
                <c:pt idx="296">
                  <c:v>26.892900000000001</c:v>
                </c:pt>
                <c:pt idx="297">
                  <c:v>26.900400000000001</c:v>
                </c:pt>
                <c:pt idx="298">
                  <c:v>26.907900000000001</c:v>
                </c:pt>
                <c:pt idx="299">
                  <c:v>26.915299999999998</c:v>
                </c:pt>
                <c:pt idx="300">
                  <c:v>26.922699999999999</c:v>
                </c:pt>
                <c:pt idx="301">
                  <c:v>26.93</c:v>
                </c:pt>
                <c:pt idx="302">
                  <c:v>26.9373</c:v>
                </c:pt>
                <c:pt idx="303">
                  <c:v>26.944500000000001</c:v>
                </c:pt>
                <c:pt idx="304">
                  <c:v>26.951599999999999</c:v>
                </c:pt>
                <c:pt idx="305">
                  <c:v>26.9587</c:v>
                </c:pt>
                <c:pt idx="306">
                  <c:v>26.965699999999998</c:v>
                </c:pt>
                <c:pt idx="307">
                  <c:v>26.972799999999999</c:v>
                </c:pt>
                <c:pt idx="308">
                  <c:v>26.979700000000001</c:v>
                </c:pt>
                <c:pt idx="309">
                  <c:v>26.986599999999999</c:v>
                </c:pt>
                <c:pt idx="310">
                  <c:v>26.993500000000001</c:v>
                </c:pt>
                <c:pt idx="311">
                  <c:v>27.000299999999999</c:v>
                </c:pt>
                <c:pt idx="312">
                  <c:v>27.007000000000001</c:v>
                </c:pt>
                <c:pt idx="313">
                  <c:v>27.0137</c:v>
                </c:pt>
                <c:pt idx="314">
                  <c:v>27.020299999999999</c:v>
                </c:pt>
                <c:pt idx="315">
                  <c:v>27.026900000000001</c:v>
                </c:pt>
                <c:pt idx="316">
                  <c:v>27.0334</c:v>
                </c:pt>
                <c:pt idx="317">
                  <c:v>27.0398</c:v>
                </c:pt>
                <c:pt idx="318">
                  <c:v>27.046299999999999</c:v>
                </c:pt>
                <c:pt idx="319">
                  <c:v>27.052600000000002</c:v>
                </c:pt>
                <c:pt idx="320">
                  <c:v>27.059000000000001</c:v>
                </c:pt>
                <c:pt idx="321">
                  <c:v>27.065200000000001</c:v>
                </c:pt>
                <c:pt idx="322">
                  <c:v>27.071400000000001</c:v>
                </c:pt>
                <c:pt idx="323">
                  <c:v>27.077500000000001</c:v>
                </c:pt>
                <c:pt idx="324">
                  <c:v>27.0837</c:v>
                </c:pt>
                <c:pt idx="325">
                  <c:v>27.0898</c:v>
                </c:pt>
                <c:pt idx="326">
                  <c:v>27.0959</c:v>
                </c:pt>
                <c:pt idx="327">
                  <c:v>27.101900000000001</c:v>
                </c:pt>
                <c:pt idx="328">
                  <c:v>27.107900000000001</c:v>
                </c:pt>
                <c:pt idx="329">
                  <c:v>27.113800000000001</c:v>
                </c:pt>
                <c:pt idx="330">
                  <c:v>27.119599999999998</c:v>
                </c:pt>
                <c:pt idx="331">
                  <c:v>27.125399999999999</c:v>
                </c:pt>
                <c:pt idx="332">
                  <c:v>27.1311</c:v>
                </c:pt>
                <c:pt idx="333">
                  <c:v>27.136900000000001</c:v>
                </c:pt>
                <c:pt idx="334">
                  <c:v>27.142499999999998</c:v>
                </c:pt>
                <c:pt idx="335">
                  <c:v>27.148199999999999</c:v>
                </c:pt>
                <c:pt idx="336">
                  <c:v>27.153700000000001</c:v>
                </c:pt>
                <c:pt idx="337">
                  <c:v>27.159300000000002</c:v>
                </c:pt>
                <c:pt idx="338">
                  <c:v>27.1648</c:v>
                </c:pt>
                <c:pt idx="339">
                  <c:v>27.170200000000001</c:v>
                </c:pt>
                <c:pt idx="340">
                  <c:v>27.175699999999999</c:v>
                </c:pt>
                <c:pt idx="341">
                  <c:v>27.181000000000001</c:v>
                </c:pt>
                <c:pt idx="342">
                  <c:v>27.186299999999999</c:v>
                </c:pt>
                <c:pt idx="343">
                  <c:v>27.191600000000001</c:v>
                </c:pt>
                <c:pt idx="344">
                  <c:v>27.1968</c:v>
                </c:pt>
                <c:pt idx="345">
                  <c:v>27.202000000000002</c:v>
                </c:pt>
                <c:pt idx="346">
                  <c:v>27.207100000000001</c:v>
                </c:pt>
                <c:pt idx="347">
                  <c:v>27.212199999999999</c:v>
                </c:pt>
                <c:pt idx="348">
                  <c:v>27.217300000000002</c:v>
                </c:pt>
                <c:pt idx="349">
                  <c:v>27.2224</c:v>
                </c:pt>
                <c:pt idx="350">
                  <c:v>27.227399999999999</c:v>
                </c:pt>
                <c:pt idx="351">
                  <c:v>27.232399999999998</c:v>
                </c:pt>
                <c:pt idx="352">
                  <c:v>27.237300000000001</c:v>
                </c:pt>
                <c:pt idx="353">
                  <c:v>27.2423</c:v>
                </c:pt>
                <c:pt idx="354">
                  <c:v>27.2471</c:v>
                </c:pt>
                <c:pt idx="355">
                  <c:v>27.251999999999999</c:v>
                </c:pt>
                <c:pt idx="356">
                  <c:v>27.256799999999998</c:v>
                </c:pt>
                <c:pt idx="357">
                  <c:v>27.261500000000002</c:v>
                </c:pt>
                <c:pt idx="358">
                  <c:v>27.266300000000001</c:v>
                </c:pt>
                <c:pt idx="359">
                  <c:v>27.270900000000001</c:v>
                </c:pt>
                <c:pt idx="360">
                  <c:v>27.275600000000001</c:v>
                </c:pt>
                <c:pt idx="361">
                  <c:v>27.280200000000001</c:v>
                </c:pt>
                <c:pt idx="362">
                  <c:v>27.284800000000001</c:v>
                </c:pt>
                <c:pt idx="363">
                  <c:v>27.289300000000001</c:v>
                </c:pt>
                <c:pt idx="364">
                  <c:v>27.293800000000001</c:v>
                </c:pt>
                <c:pt idx="365">
                  <c:v>27.298200000000001</c:v>
                </c:pt>
                <c:pt idx="366">
                  <c:v>27.302700000000002</c:v>
                </c:pt>
                <c:pt idx="367">
                  <c:v>27.307099999999998</c:v>
                </c:pt>
                <c:pt idx="368">
                  <c:v>27.311399999999999</c:v>
                </c:pt>
                <c:pt idx="369">
                  <c:v>27.3157</c:v>
                </c:pt>
                <c:pt idx="370">
                  <c:v>27.3201</c:v>
                </c:pt>
                <c:pt idx="371">
                  <c:v>27.324300000000001</c:v>
                </c:pt>
                <c:pt idx="372">
                  <c:v>27.328600000000002</c:v>
                </c:pt>
                <c:pt idx="373">
                  <c:v>27.332799999999999</c:v>
                </c:pt>
                <c:pt idx="374">
                  <c:v>27.337</c:v>
                </c:pt>
                <c:pt idx="375">
                  <c:v>27.341100000000001</c:v>
                </c:pt>
                <c:pt idx="376">
                  <c:v>27.345300000000002</c:v>
                </c:pt>
                <c:pt idx="377">
                  <c:v>27.349399999999999</c:v>
                </c:pt>
                <c:pt idx="378">
                  <c:v>27.353400000000001</c:v>
                </c:pt>
                <c:pt idx="379">
                  <c:v>27.357500000000002</c:v>
                </c:pt>
                <c:pt idx="380">
                  <c:v>27.361499999999999</c:v>
                </c:pt>
                <c:pt idx="381">
                  <c:v>27.365400000000001</c:v>
                </c:pt>
                <c:pt idx="382">
                  <c:v>27.369399999999999</c:v>
                </c:pt>
                <c:pt idx="383">
                  <c:v>27.373200000000001</c:v>
                </c:pt>
                <c:pt idx="384">
                  <c:v>27.377099999999999</c:v>
                </c:pt>
                <c:pt idx="385">
                  <c:v>27.3809</c:v>
                </c:pt>
                <c:pt idx="386">
                  <c:v>27.384799999999998</c:v>
                </c:pt>
                <c:pt idx="387">
                  <c:v>27.3886</c:v>
                </c:pt>
                <c:pt idx="388">
                  <c:v>27.392600000000002</c:v>
                </c:pt>
                <c:pt idx="389">
                  <c:v>27.3962</c:v>
                </c:pt>
                <c:pt idx="390">
                  <c:v>27.400099999999998</c:v>
                </c:pt>
                <c:pt idx="391">
                  <c:v>27.4038</c:v>
                </c:pt>
                <c:pt idx="392">
                  <c:v>27.407599999999999</c:v>
                </c:pt>
                <c:pt idx="393">
                  <c:v>27.411200000000001</c:v>
                </c:pt>
                <c:pt idx="394">
                  <c:v>27.414899999999999</c:v>
                </c:pt>
                <c:pt idx="395">
                  <c:v>27.418500000000002</c:v>
                </c:pt>
                <c:pt idx="396">
                  <c:v>27.422000000000001</c:v>
                </c:pt>
                <c:pt idx="397">
                  <c:v>27.425599999999999</c:v>
                </c:pt>
                <c:pt idx="398">
                  <c:v>27.429099999999998</c:v>
                </c:pt>
                <c:pt idx="399">
                  <c:v>27.432600000000001</c:v>
                </c:pt>
                <c:pt idx="400">
                  <c:v>27.4361</c:v>
                </c:pt>
                <c:pt idx="401">
                  <c:v>27.439599999999999</c:v>
                </c:pt>
                <c:pt idx="402">
                  <c:v>27.443100000000001</c:v>
                </c:pt>
                <c:pt idx="403">
                  <c:v>27.4465</c:v>
                </c:pt>
                <c:pt idx="404">
                  <c:v>27.4499</c:v>
                </c:pt>
                <c:pt idx="405">
                  <c:v>27.453299999999999</c:v>
                </c:pt>
                <c:pt idx="406">
                  <c:v>27.456600000000002</c:v>
                </c:pt>
                <c:pt idx="407">
                  <c:v>27.459900000000001</c:v>
                </c:pt>
                <c:pt idx="408">
                  <c:v>27.463200000000001</c:v>
                </c:pt>
                <c:pt idx="409">
                  <c:v>27.4664</c:v>
                </c:pt>
                <c:pt idx="410">
                  <c:v>27.4697</c:v>
                </c:pt>
                <c:pt idx="411">
                  <c:v>27.472899999999999</c:v>
                </c:pt>
                <c:pt idx="412">
                  <c:v>27.476099999999999</c:v>
                </c:pt>
                <c:pt idx="413">
                  <c:v>27.479299999999999</c:v>
                </c:pt>
                <c:pt idx="414">
                  <c:v>27.482399999999998</c:v>
                </c:pt>
                <c:pt idx="415">
                  <c:v>27.485499999999998</c:v>
                </c:pt>
                <c:pt idx="416">
                  <c:v>27.488600000000002</c:v>
                </c:pt>
                <c:pt idx="417">
                  <c:v>27.491700000000002</c:v>
                </c:pt>
                <c:pt idx="418">
                  <c:v>27.494700000000002</c:v>
                </c:pt>
                <c:pt idx="419">
                  <c:v>27.497800000000002</c:v>
                </c:pt>
                <c:pt idx="420">
                  <c:v>27.500800000000002</c:v>
                </c:pt>
                <c:pt idx="421">
                  <c:v>27.503699999999998</c:v>
                </c:pt>
                <c:pt idx="422">
                  <c:v>27.506699999999999</c:v>
                </c:pt>
                <c:pt idx="423">
                  <c:v>27.509599999999999</c:v>
                </c:pt>
                <c:pt idx="424">
                  <c:v>27.512499999999999</c:v>
                </c:pt>
                <c:pt idx="425">
                  <c:v>27.5154</c:v>
                </c:pt>
                <c:pt idx="426">
                  <c:v>27.5183</c:v>
                </c:pt>
                <c:pt idx="427">
                  <c:v>27.521100000000001</c:v>
                </c:pt>
                <c:pt idx="428">
                  <c:v>27.524000000000001</c:v>
                </c:pt>
                <c:pt idx="429">
                  <c:v>27.526800000000001</c:v>
                </c:pt>
                <c:pt idx="430">
                  <c:v>27.529599999999999</c:v>
                </c:pt>
                <c:pt idx="431">
                  <c:v>27.532299999999999</c:v>
                </c:pt>
                <c:pt idx="432">
                  <c:v>27.5351</c:v>
                </c:pt>
                <c:pt idx="433">
                  <c:v>27.537800000000001</c:v>
                </c:pt>
                <c:pt idx="434">
                  <c:v>27.540500000000002</c:v>
                </c:pt>
                <c:pt idx="435">
                  <c:v>27.543199999999999</c:v>
                </c:pt>
                <c:pt idx="436">
                  <c:v>27.5459</c:v>
                </c:pt>
                <c:pt idx="437">
                  <c:v>27.548500000000001</c:v>
                </c:pt>
                <c:pt idx="438">
                  <c:v>27.551200000000001</c:v>
                </c:pt>
                <c:pt idx="439">
                  <c:v>27.553799999999999</c:v>
                </c:pt>
                <c:pt idx="440">
                  <c:v>27.5564</c:v>
                </c:pt>
                <c:pt idx="441">
                  <c:v>27.559000000000001</c:v>
                </c:pt>
                <c:pt idx="442">
                  <c:v>27.561499999999999</c:v>
                </c:pt>
                <c:pt idx="443">
                  <c:v>27.564</c:v>
                </c:pt>
                <c:pt idx="444">
                  <c:v>27.566600000000001</c:v>
                </c:pt>
                <c:pt idx="445">
                  <c:v>27.569099999999999</c:v>
                </c:pt>
                <c:pt idx="446">
                  <c:v>27.5715</c:v>
                </c:pt>
                <c:pt idx="447">
                  <c:v>27.574000000000002</c:v>
                </c:pt>
                <c:pt idx="448">
                  <c:v>27.5764</c:v>
                </c:pt>
                <c:pt idx="449">
                  <c:v>27.578900000000001</c:v>
                </c:pt>
                <c:pt idx="450">
                  <c:v>27.581299999999999</c:v>
                </c:pt>
                <c:pt idx="451">
                  <c:v>27.5837</c:v>
                </c:pt>
                <c:pt idx="452">
                  <c:v>27.586099999999998</c:v>
                </c:pt>
                <c:pt idx="453">
                  <c:v>27.5884</c:v>
                </c:pt>
                <c:pt idx="454">
                  <c:v>27.590800000000002</c:v>
                </c:pt>
                <c:pt idx="455">
                  <c:v>27.5931</c:v>
                </c:pt>
                <c:pt idx="456">
                  <c:v>27.595400000000001</c:v>
                </c:pt>
                <c:pt idx="457">
                  <c:v>27.5977</c:v>
                </c:pt>
                <c:pt idx="458">
                  <c:v>27.6</c:v>
                </c:pt>
                <c:pt idx="459">
                  <c:v>27.6022</c:v>
                </c:pt>
                <c:pt idx="460">
                  <c:v>27.604500000000002</c:v>
                </c:pt>
                <c:pt idx="461">
                  <c:v>27.6067</c:v>
                </c:pt>
                <c:pt idx="462">
                  <c:v>27.608799999999999</c:v>
                </c:pt>
                <c:pt idx="463">
                  <c:v>27.611000000000001</c:v>
                </c:pt>
                <c:pt idx="464">
                  <c:v>27.613099999999999</c:v>
                </c:pt>
                <c:pt idx="465">
                  <c:v>27.615300000000001</c:v>
                </c:pt>
                <c:pt idx="466">
                  <c:v>27.6175</c:v>
                </c:pt>
                <c:pt idx="467">
                  <c:v>27.619599999999998</c:v>
                </c:pt>
                <c:pt idx="468">
                  <c:v>27.621700000000001</c:v>
                </c:pt>
                <c:pt idx="469">
                  <c:v>27.623799999999999</c:v>
                </c:pt>
                <c:pt idx="470">
                  <c:v>27.625900000000001</c:v>
                </c:pt>
                <c:pt idx="471">
                  <c:v>27.628</c:v>
                </c:pt>
                <c:pt idx="472">
                  <c:v>27.63</c:v>
                </c:pt>
                <c:pt idx="473">
                  <c:v>27.632100000000001</c:v>
                </c:pt>
                <c:pt idx="474">
                  <c:v>27.6341</c:v>
                </c:pt>
                <c:pt idx="475">
                  <c:v>27.636099999999999</c:v>
                </c:pt>
                <c:pt idx="476">
                  <c:v>27.638100000000001</c:v>
                </c:pt>
                <c:pt idx="477">
                  <c:v>27.6401</c:v>
                </c:pt>
                <c:pt idx="478">
                  <c:v>27.642099999999999</c:v>
                </c:pt>
                <c:pt idx="479">
                  <c:v>27.643999999999998</c:v>
                </c:pt>
                <c:pt idx="480">
                  <c:v>27.646000000000001</c:v>
                </c:pt>
                <c:pt idx="481">
                  <c:v>27.6479</c:v>
                </c:pt>
                <c:pt idx="482">
                  <c:v>27.649799999999999</c:v>
                </c:pt>
                <c:pt idx="483">
                  <c:v>27.651700000000002</c:v>
                </c:pt>
                <c:pt idx="484">
                  <c:v>27.653600000000001</c:v>
                </c:pt>
                <c:pt idx="485">
                  <c:v>27.6555</c:v>
                </c:pt>
                <c:pt idx="486">
                  <c:v>27.657399999999999</c:v>
                </c:pt>
                <c:pt idx="487">
                  <c:v>27.659199999999998</c:v>
                </c:pt>
                <c:pt idx="488">
                  <c:v>27.661100000000001</c:v>
                </c:pt>
                <c:pt idx="489">
                  <c:v>27.6629</c:v>
                </c:pt>
                <c:pt idx="490">
                  <c:v>27.6647</c:v>
                </c:pt>
                <c:pt idx="491">
                  <c:v>27.666499999999999</c:v>
                </c:pt>
                <c:pt idx="492">
                  <c:v>27.668299999999999</c:v>
                </c:pt>
                <c:pt idx="493">
                  <c:v>27.670100000000001</c:v>
                </c:pt>
                <c:pt idx="494">
                  <c:v>27.671800000000001</c:v>
                </c:pt>
                <c:pt idx="495">
                  <c:v>27.6736</c:v>
                </c:pt>
                <c:pt idx="496">
                  <c:v>27.6753</c:v>
                </c:pt>
                <c:pt idx="497">
                  <c:v>27.677099999999999</c:v>
                </c:pt>
                <c:pt idx="498">
                  <c:v>27.678799999999999</c:v>
                </c:pt>
                <c:pt idx="499">
                  <c:v>27.680499999999999</c:v>
                </c:pt>
                <c:pt idx="500">
                  <c:v>27.682200000000002</c:v>
                </c:pt>
                <c:pt idx="501">
                  <c:v>27.683900000000001</c:v>
                </c:pt>
                <c:pt idx="502">
                  <c:v>27.685600000000001</c:v>
                </c:pt>
                <c:pt idx="503">
                  <c:v>27.687200000000001</c:v>
                </c:pt>
                <c:pt idx="504">
                  <c:v>27.6889</c:v>
                </c:pt>
                <c:pt idx="505">
                  <c:v>27.6906</c:v>
                </c:pt>
                <c:pt idx="506">
                  <c:v>27.6922</c:v>
                </c:pt>
                <c:pt idx="507">
                  <c:v>27.6938</c:v>
                </c:pt>
                <c:pt idx="508">
                  <c:v>27.6953</c:v>
                </c:pt>
                <c:pt idx="509">
                  <c:v>27.6968</c:v>
                </c:pt>
                <c:pt idx="510">
                  <c:v>27.698399999999999</c:v>
                </c:pt>
                <c:pt idx="511">
                  <c:v>27.7</c:v>
                </c:pt>
                <c:pt idx="512">
                  <c:v>27.701499999999999</c:v>
                </c:pt>
                <c:pt idx="513">
                  <c:v>27.703099999999999</c:v>
                </c:pt>
                <c:pt idx="514">
                  <c:v>27.704599999999999</c:v>
                </c:pt>
                <c:pt idx="515">
                  <c:v>27.706099999999999</c:v>
                </c:pt>
                <c:pt idx="516">
                  <c:v>27.707599999999999</c:v>
                </c:pt>
                <c:pt idx="517">
                  <c:v>27.709099999999999</c:v>
                </c:pt>
                <c:pt idx="518">
                  <c:v>27.710599999999999</c:v>
                </c:pt>
                <c:pt idx="519">
                  <c:v>27.7121</c:v>
                </c:pt>
                <c:pt idx="520">
                  <c:v>27.7136</c:v>
                </c:pt>
                <c:pt idx="521">
                  <c:v>27.7151</c:v>
                </c:pt>
                <c:pt idx="522">
                  <c:v>27.7165</c:v>
                </c:pt>
                <c:pt idx="523">
                  <c:v>27.718</c:v>
                </c:pt>
                <c:pt idx="524">
                  <c:v>27.7194</c:v>
                </c:pt>
                <c:pt idx="525">
                  <c:v>27.7209</c:v>
                </c:pt>
                <c:pt idx="526">
                  <c:v>27.722300000000001</c:v>
                </c:pt>
                <c:pt idx="527">
                  <c:v>27.723800000000001</c:v>
                </c:pt>
                <c:pt idx="528">
                  <c:v>27.725200000000001</c:v>
                </c:pt>
                <c:pt idx="529">
                  <c:v>27.726600000000001</c:v>
                </c:pt>
                <c:pt idx="530">
                  <c:v>27.728000000000002</c:v>
                </c:pt>
                <c:pt idx="531">
                  <c:v>27.729399999999998</c:v>
                </c:pt>
                <c:pt idx="532">
                  <c:v>27.730699999999999</c:v>
                </c:pt>
                <c:pt idx="533">
                  <c:v>27.732099999999999</c:v>
                </c:pt>
                <c:pt idx="534">
                  <c:v>27.7334</c:v>
                </c:pt>
                <c:pt idx="535">
                  <c:v>27.7347</c:v>
                </c:pt>
                <c:pt idx="536">
                  <c:v>27.7361</c:v>
                </c:pt>
                <c:pt idx="537">
                  <c:v>27.737500000000001</c:v>
                </c:pt>
                <c:pt idx="538">
                  <c:v>27.738800000000001</c:v>
                </c:pt>
                <c:pt idx="539">
                  <c:v>27.740100000000002</c:v>
                </c:pt>
                <c:pt idx="540">
                  <c:v>27.741399999999999</c:v>
                </c:pt>
                <c:pt idx="541">
                  <c:v>27.742699999999999</c:v>
                </c:pt>
                <c:pt idx="542">
                  <c:v>27.744</c:v>
                </c:pt>
                <c:pt idx="543">
                  <c:v>27.7453</c:v>
                </c:pt>
                <c:pt idx="544">
                  <c:v>27.746600000000001</c:v>
                </c:pt>
                <c:pt idx="545">
                  <c:v>27.747800000000002</c:v>
                </c:pt>
                <c:pt idx="546">
                  <c:v>27.749099999999999</c:v>
                </c:pt>
                <c:pt idx="547">
                  <c:v>27.750299999999999</c:v>
                </c:pt>
                <c:pt idx="548">
                  <c:v>27.7516</c:v>
                </c:pt>
                <c:pt idx="549">
                  <c:v>27.752800000000001</c:v>
                </c:pt>
                <c:pt idx="550">
                  <c:v>27.754000000000001</c:v>
                </c:pt>
                <c:pt idx="551">
                  <c:v>27.755199999999999</c:v>
                </c:pt>
                <c:pt idx="552">
                  <c:v>27.756399999999999</c:v>
                </c:pt>
                <c:pt idx="553">
                  <c:v>27.7576</c:v>
                </c:pt>
                <c:pt idx="554">
                  <c:v>27.758800000000001</c:v>
                </c:pt>
                <c:pt idx="555">
                  <c:v>27.76</c:v>
                </c:pt>
                <c:pt idx="556">
                  <c:v>27.761199999999999</c:v>
                </c:pt>
                <c:pt idx="557">
                  <c:v>27.7624</c:v>
                </c:pt>
                <c:pt idx="558">
                  <c:v>27.763500000000001</c:v>
                </c:pt>
                <c:pt idx="559">
                  <c:v>27.764700000000001</c:v>
                </c:pt>
                <c:pt idx="560">
                  <c:v>27.765799999999999</c:v>
                </c:pt>
                <c:pt idx="561">
                  <c:v>27.766999999999999</c:v>
                </c:pt>
                <c:pt idx="562">
                  <c:v>27.7681</c:v>
                </c:pt>
                <c:pt idx="563">
                  <c:v>27.769300000000001</c:v>
                </c:pt>
                <c:pt idx="564">
                  <c:v>27.770399999999999</c:v>
                </c:pt>
                <c:pt idx="565">
                  <c:v>27.7715</c:v>
                </c:pt>
                <c:pt idx="566">
                  <c:v>27.772600000000001</c:v>
                </c:pt>
                <c:pt idx="567">
                  <c:v>27.773700000000002</c:v>
                </c:pt>
                <c:pt idx="568">
                  <c:v>27.774799999999999</c:v>
                </c:pt>
                <c:pt idx="569">
                  <c:v>27.7759</c:v>
                </c:pt>
                <c:pt idx="570">
                  <c:v>27.777000000000001</c:v>
                </c:pt>
                <c:pt idx="571">
                  <c:v>27.777999999999999</c:v>
                </c:pt>
                <c:pt idx="572">
                  <c:v>27.7791</c:v>
                </c:pt>
                <c:pt idx="573">
                  <c:v>27.780100000000001</c:v>
                </c:pt>
                <c:pt idx="574">
                  <c:v>27.781199999999998</c:v>
                </c:pt>
                <c:pt idx="575">
                  <c:v>27.7822</c:v>
                </c:pt>
                <c:pt idx="576">
                  <c:v>27.783300000000001</c:v>
                </c:pt>
                <c:pt idx="577">
                  <c:v>27.784300000000002</c:v>
                </c:pt>
                <c:pt idx="578">
                  <c:v>27.785299999999999</c:v>
                </c:pt>
                <c:pt idx="579">
                  <c:v>27.786200000000001</c:v>
                </c:pt>
                <c:pt idx="580">
                  <c:v>27.787199999999999</c:v>
                </c:pt>
                <c:pt idx="581">
                  <c:v>27.7881</c:v>
                </c:pt>
                <c:pt idx="582">
                  <c:v>27.789100000000001</c:v>
                </c:pt>
                <c:pt idx="583">
                  <c:v>27.790099999999999</c:v>
                </c:pt>
                <c:pt idx="584">
                  <c:v>27.7911</c:v>
                </c:pt>
                <c:pt idx="585">
                  <c:v>27.792100000000001</c:v>
                </c:pt>
                <c:pt idx="586">
                  <c:v>27.792999999999999</c:v>
                </c:pt>
                <c:pt idx="587">
                  <c:v>27.794</c:v>
                </c:pt>
                <c:pt idx="588">
                  <c:v>27.795000000000002</c:v>
                </c:pt>
                <c:pt idx="589">
                  <c:v>27.7959</c:v>
                </c:pt>
                <c:pt idx="590">
                  <c:v>27.796900000000001</c:v>
                </c:pt>
                <c:pt idx="591">
                  <c:v>27.797799999999999</c:v>
                </c:pt>
                <c:pt idx="592">
                  <c:v>27.7987</c:v>
                </c:pt>
                <c:pt idx="593">
                  <c:v>27.799700000000001</c:v>
                </c:pt>
                <c:pt idx="594">
                  <c:v>27.800599999999999</c:v>
                </c:pt>
                <c:pt idx="595">
                  <c:v>27.801500000000001</c:v>
                </c:pt>
                <c:pt idx="596">
                  <c:v>27.802399999999999</c:v>
                </c:pt>
                <c:pt idx="597">
                  <c:v>27.8033</c:v>
                </c:pt>
                <c:pt idx="598">
                  <c:v>27.804200000000002</c:v>
                </c:pt>
                <c:pt idx="599">
                  <c:v>27.805099999999999</c:v>
                </c:pt>
                <c:pt idx="600">
                  <c:v>27.806000000000001</c:v>
                </c:pt>
                <c:pt idx="601">
                  <c:v>27.806899999999999</c:v>
                </c:pt>
                <c:pt idx="602">
                  <c:v>27.8078</c:v>
                </c:pt>
                <c:pt idx="603">
                  <c:v>27.808599999999998</c:v>
                </c:pt>
                <c:pt idx="604">
                  <c:v>27.8095</c:v>
                </c:pt>
                <c:pt idx="605">
                  <c:v>27.810400000000001</c:v>
                </c:pt>
                <c:pt idx="606">
                  <c:v>27.811199999999999</c:v>
                </c:pt>
                <c:pt idx="607">
                  <c:v>27.812100000000001</c:v>
                </c:pt>
                <c:pt idx="608">
                  <c:v>27.812899999999999</c:v>
                </c:pt>
                <c:pt idx="609">
                  <c:v>27.813800000000001</c:v>
                </c:pt>
                <c:pt idx="610">
                  <c:v>27.814599999999999</c:v>
                </c:pt>
                <c:pt idx="611">
                  <c:v>27.8154</c:v>
                </c:pt>
                <c:pt idx="612">
                  <c:v>27.816299999999998</c:v>
                </c:pt>
                <c:pt idx="613">
                  <c:v>27.8171</c:v>
                </c:pt>
                <c:pt idx="614">
                  <c:v>27.817900000000002</c:v>
                </c:pt>
                <c:pt idx="615">
                  <c:v>27.8187</c:v>
                </c:pt>
                <c:pt idx="616">
                  <c:v>27.819500000000001</c:v>
                </c:pt>
                <c:pt idx="617">
                  <c:v>27.8203</c:v>
                </c:pt>
                <c:pt idx="618">
                  <c:v>27.821100000000001</c:v>
                </c:pt>
                <c:pt idx="619">
                  <c:v>27.821899999999999</c:v>
                </c:pt>
                <c:pt idx="620">
                  <c:v>27.822700000000001</c:v>
                </c:pt>
                <c:pt idx="621">
                  <c:v>27.823499999999999</c:v>
                </c:pt>
                <c:pt idx="622">
                  <c:v>27.824300000000001</c:v>
                </c:pt>
                <c:pt idx="623">
                  <c:v>27.824999999999999</c:v>
                </c:pt>
                <c:pt idx="624">
                  <c:v>27.825800000000001</c:v>
                </c:pt>
                <c:pt idx="625">
                  <c:v>27.826599999999999</c:v>
                </c:pt>
                <c:pt idx="626">
                  <c:v>27.827300000000001</c:v>
                </c:pt>
                <c:pt idx="627">
                  <c:v>27.828099999999999</c:v>
                </c:pt>
                <c:pt idx="628">
                  <c:v>27.828800000000001</c:v>
                </c:pt>
                <c:pt idx="629">
                  <c:v>27.829599999999999</c:v>
                </c:pt>
                <c:pt idx="630">
                  <c:v>27.830300000000001</c:v>
                </c:pt>
                <c:pt idx="631">
                  <c:v>27.831</c:v>
                </c:pt>
                <c:pt idx="632">
                  <c:v>27.831800000000001</c:v>
                </c:pt>
                <c:pt idx="633">
                  <c:v>27.8325</c:v>
                </c:pt>
                <c:pt idx="634">
                  <c:v>27.833200000000001</c:v>
                </c:pt>
                <c:pt idx="635">
                  <c:v>27.834</c:v>
                </c:pt>
                <c:pt idx="636">
                  <c:v>27.834700000000002</c:v>
                </c:pt>
                <c:pt idx="637">
                  <c:v>27.8354</c:v>
                </c:pt>
                <c:pt idx="638">
                  <c:v>27.836099999999998</c:v>
                </c:pt>
                <c:pt idx="639">
                  <c:v>27.8369</c:v>
                </c:pt>
                <c:pt idx="640">
                  <c:v>27.837599999999998</c:v>
                </c:pt>
                <c:pt idx="641">
                  <c:v>27.8383</c:v>
                </c:pt>
                <c:pt idx="642">
                  <c:v>27.838999999999999</c:v>
                </c:pt>
                <c:pt idx="643">
                  <c:v>27.839600000000001</c:v>
                </c:pt>
                <c:pt idx="644">
                  <c:v>27.840299999999999</c:v>
                </c:pt>
                <c:pt idx="645">
                  <c:v>27.841000000000001</c:v>
                </c:pt>
                <c:pt idx="646">
                  <c:v>27.841699999999999</c:v>
                </c:pt>
                <c:pt idx="647">
                  <c:v>27.842400000000001</c:v>
                </c:pt>
                <c:pt idx="648">
                  <c:v>27.843</c:v>
                </c:pt>
                <c:pt idx="649">
                  <c:v>27.843699999999998</c:v>
                </c:pt>
                <c:pt idx="650">
                  <c:v>27.8444</c:v>
                </c:pt>
                <c:pt idx="651">
                  <c:v>27.844999999999999</c:v>
                </c:pt>
                <c:pt idx="652">
                  <c:v>27.845700000000001</c:v>
                </c:pt>
                <c:pt idx="653">
                  <c:v>27.846299999999999</c:v>
                </c:pt>
                <c:pt idx="654">
                  <c:v>27.847000000000001</c:v>
                </c:pt>
                <c:pt idx="655">
                  <c:v>27.8476</c:v>
                </c:pt>
                <c:pt idx="656">
                  <c:v>27.848199999999999</c:v>
                </c:pt>
                <c:pt idx="657">
                  <c:v>27.8489</c:v>
                </c:pt>
                <c:pt idx="658">
                  <c:v>27.849499999999999</c:v>
                </c:pt>
              </c:numCache>
            </c:numRef>
          </c:yVal>
          <c:smooth val="1"/>
        </c:ser>
        <c:ser>
          <c:idx val="1"/>
          <c:order val="1"/>
          <c:tx>
            <c:v>24x12</c:v>
          </c:tx>
          <c:spPr>
            <a:ln w="19050" cap="rnd">
              <a:solidFill>
                <a:schemeClr val="accent2"/>
              </a:solidFill>
              <a:round/>
            </a:ln>
            <a:effectLst/>
          </c:spPr>
          <c:marker>
            <c:symbol val="none"/>
          </c:marker>
          <c:xVal>
            <c:numRef>
              <c:f>'24x12'!$A$2:$A$297</c:f>
              <c:numCache>
                <c:formatCode>General</c:formatCode>
                <c:ptCount val="296"/>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numCache>
            </c:numRef>
          </c:xVal>
          <c:yVal>
            <c:numRef>
              <c:f>'24x12'!$B$2:$B$297</c:f>
              <c:numCache>
                <c:formatCode>General</c:formatCode>
                <c:ptCount val="296"/>
                <c:pt idx="0">
                  <c:v>7.5183999999999997</c:v>
                </c:pt>
                <c:pt idx="1">
                  <c:v>9.5183999999999997</c:v>
                </c:pt>
                <c:pt idx="2">
                  <c:v>9.8181999999999992</c:v>
                </c:pt>
                <c:pt idx="3">
                  <c:v>10.2523</c:v>
                </c:pt>
                <c:pt idx="4">
                  <c:v>10.569900000000001</c:v>
                </c:pt>
                <c:pt idx="5">
                  <c:v>10.863899999999999</c:v>
                </c:pt>
                <c:pt idx="6">
                  <c:v>11.107100000000001</c:v>
                </c:pt>
                <c:pt idx="7">
                  <c:v>11.3729</c:v>
                </c:pt>
                <c:pt idx="8">
                  <c:v>11.592000000000001</c:v>
                </c:pt>
                <c:pt idx="9">
                  <c:v>11.8522</c:v>
                </c:pt>
                <c:pt idx="10">
                  <c:v>12.063700000000001</c:v>
                </c:pt>
                <c:pt idx="11">
                  <c:v>12.280200000000001</c:v>
                </c:pt>
                <c:pt idx="12">
                  <c:v>12.495799999999999</c:v>
                </c:pt>
                <c:pt idx="13">
                  <c:v>12.712400000000001</c:v>
                </c:pt>
                <c:pt idx="14">
                  <c:v>12.9335</c:v>
                </c:pt>
                <c:pt idx="15">
                  <c:v>13.157</c:v>
                </c:pt>
                <c:pt idx="16">
                  <c:v>13.37</c:v>
                </c:pt>
                <c:pt idx="17">
                  <c:v>13.5725</c:v>
                </c:pt>
                <c:pt idx="18">
                  <c:v>13.7683</c:v>
                </c:pt>
                <c:pt idx="19">
                  <c:v>13.961600000000001</c:v>
                </c:pt>
                <c:pt idx="20">
                  <c:v>14.154299999999999</c:v>
                </c:pt>
                <c:pt idx="21">
                  <c:v>14.3355</c:v>
                </c:pt>
                <c:pt idx="22">
                  <c:v>14.505800000000001</c:v>
                </c:pt>
                <c:pt idx="23">
                  <c:v>14.671099999999999</c:v>
                </c:pt>
                <c:pt idx="24">
                  <c:v>14.834899999999999</c:v>
                </c:pt>
                <c:pt idx="25">
                  <c:v>14.993</c:v>
                </c:pt>
                <c:pt idx="26">
                  <c:v>15.145899999999999</c:v>
                </c:pt>
                <c:pt idx="27">
                  <c:v>15.2943</c:v>
                </c:pt>
                <c:pt idx="28">
                  <c:v>15.4391</c:v>
                </c:pt>
                <c:pt idx="29">
                  <c:v>15.581899999999999</c:v>
                </c:pt>
                <c:pt idx="30">
                  <c:v>15.724299999999999</c:v>
                </c:pt>
                <c:pt idx="31">
                  <c:v>15.866099999999999</c:v>
                </c:pt>
                <c:pt idx="32">
                  <c:v>16.005099999999999</c:v>
                </c:pt>
                <c:pt idx="33">
                  <c:v>16.140799999999999</c:v>
                </c:pt>
                <c:pt idx="34">
                  <c:v>16.273099999999999</c:v>
                </c:pt>
                <c:pt idx="35">
                  <c:v>16.403199999999998</c:v>
                </c:pt>
                <c:pt idx="36">
                  <c:v>16.532399999999999</c:v>
                </c:pt>
                <c:pt idx="37">
                  <c:v>16.66</c:v>
                </c:pt>
                <c:pt idx="38">
                  <c:v>16.7834</c:v>
                </c:pt>
                <c:pt idx="39">
                  <c:v>16.9038</c:v>
                </c:pt>
                <c:pt idx="40">
                  <c:v>16.982600000000001</c:v>
                </c:pt>
                <c:pt idx="41">
                  <c:v>17.079999999999998</c:v>
                </c:pt>
                <c:pt idx="42">
                  <c:v>17.223800000000001</c:v>
                </c:pt>
                <c:pt idx="43">
                  <c:v>17.308700000000002</c:v>
                </c:pt>
                <c:pt idx="44">
                  <c:v>17.404199999999999</c:v>
                </c:pt>
                <c:pt idx="45">
                  <c:v>17.503599999999999</c:v>
                </c:pt>
                <c:pt idx="46">
                  <c:v>17.604500000000002</c:v>
                </c:pt>
                <c:pt idx="47">
                  <c:v>17.7056</c:v>
                </c:pt>
                <c:pt idx="48">
                  <c:v>17.805700000000002</c:v>
                </c:pt>
                <c:pt idx="49">
                  <c:v>17.9056</c:v>
                </c:pt>
                <c:pt idx="50">
                  <c:v>18.0044</c:v>
                </c:pt>
                <c:pt idx="51">
                  <c:v>18.102399999999999</c:v>
                </c:pt>
                <c:pt idx="52">
                  <c:v>18.199100000000001</c:v>
                </c:pt>
                <c:pt idx="53">
                  <c:v>18.294899999999998</c:v>
                </c:pt>
                <c:pt idx="54">
                  <c:v>18.388999999999999</c:v>
                </c:pt>
                <c:pt idx="55">
                  <c:v>18.482299999999999</c:v>
                </c:pt>
                <c:pt idx="56">
                  <c:v>18.574200000000001</c:v>
                </c:pt>
                <c:pt idx="57">
                  <c:v>18.664000000000001</c:v>
                </c:pt>
                <c:pt idx="58">
                  <c:v>18.752199999999998</c:v>
                </c:pt>
                <c:pt idx="59">
                  <c:v>18.839300000000001</c:v>
                </c:pt>
                <c:pt idx="60">
                  <c:v>18.9251</c:v>
                </c:pt>
                <c:pt idx="61">
                  <c:v>19.008900000000001</c:v>
                </c:pt>
                <c:pt idx="62">
                  <c:v>19.091100000000001</c:v>
                </c:pt>
                <c:pt idx="63">
                  <c:v>19.1723</c:v>
                </c:pt>
                <c:pt idx="64">
                  <c:v>19.252700000000001</c:v>
                </c:pt>
                <c:pt idx="65">
                  <c:v>19.3322</c:v>
                </c:pt>
                <c:pt idx="66">
                  <c:v>19.410900000000002</c:v>
                </c:pt>
                <c:pt idx="67">
                  <c:v>19.488800000000001</c:v>
                </c:pt>
                <c:pt idx="68">
                  <c:v>19.565799999999999</c:v>
                </c:pt>
                <c:pt idx="69">
                  <c:v>19.642199999999999</c:v>
                </c:pt>
                <c:pt idx="70">
                  <c:v>19.7178</c:v>
                </c:pt>
                <c:pt idx="71">
                  <c:v>19.792899999999999</c:v>
                </c:pt>
                <c:pt idx="72">
                  <c:v>19.867000000000001</c:v>
                </c:pt>
                <c:pt idx="73">
                  <c:v>19.9405</c:v>
                </c:pt>
                <c:pt idx="74">
                  <c:v>20.013000000000002</c:v>
                </c:pt>
                <c:pt idx="75">
                  <c:v>20.084299999999999</c:v>
                </c:pt>
                <c:pt idx="76">
                  <c:v>20.154499999999999</c:v>
                </c:pt>
                <c:pt idx="77">
                  <c:v>20.223600000000001</c:v>
                </c:pt>
                <c:pt idx="78">
                  <c:v>20.291599999999999</c:v>
                </c:pt>
                <c:pt idx="79">
                  <c:v>20.358599999999999</c:v>
                </c:pt>
                <c:pt idx="80">
                  <c:v>20.424499999999998</c:v>
                </c:pt>
                <c:pt idx="81">
                  <c:v>20.4895</c:v>
                </c:pt>
                <c:pt idx="82">
                  <c:v>20.5534</c:v>
                </c:pt>
                <c:pt idx="83">
                  <c:v>20.616800000000001</c:v>
                </c:pt>
                <c:pt idx="84">
                  <c:v>20.679099999999998</c:v>
                </c:pt>
                <c:pt idx="85">
                  <c:v>20.739899999999999</c:v>
                </c:pt>
                <c:pt idx="86">
                  <c:v>20.799800000000001</c:v>
                </c:pt>
                <c:pt idx="87">
                  <c:v>20.858899999999998</c:v>
                </c:pt>
                <c:pt idx="88">
                  <c:v>20.916699999999999</c:v>
                </c:pt>
                <c:pt idx="89">
                  <c:v>20.973500000000001</c:v>
                </c:pt>
                <c:pt idx="90">
                  <c:v>21.029499999999999</c:v>
                </c:pt>
                <c:pt idx="91">
                  <c:v>21.084599999999998</c:v>
                </c:pt>
                <c:pt idx="92">
                  <c:v>21.1386</c:v>
                </c:pt>
                <c:pt idx="93">
                  <c:v>21.191700000000001</c:v>
                </c:pt>
                <c:pt idx="94">
                  <c:v>21.2439</c:v>
                </c:pt>
                <c:pt idx="95">
                  <c:v>21.295200000000001</c:v>
                </c:pt>
                <c:pt idx="96">
                  <c:v>21.345500000000001</c:v>
                </c:pt>
                <c:pt idx="97">
                  <c:v>21.3949</c:v>
                </c:pt>
                <c:pt idx="98">
                  <c:v>21.4436</c:v>
                </c:pt>
                <c:pt idx="99">
                  <c:v>21.491199999999999</c:v>
                </c:pt>
                <c:pt idx="100">
                  <c:v>21.5383</c:v>
                </c:pt>
                <c:pt idx="101">
                  <c:v>21.584599999999998</c:v>
                </c:pt>
                <c:pt idx="102">
                  <c:v>21.630099999999999</c:v>
                </c:pt>
                <c:pt idx="103">
                  <c:v>21.675000000000001</c:v>
                </c:pt>
                <c:pt idx="104">
                  <c:v>21.7195</c:v>
                </c:pt>
                <c:pt idx="105">
                  <c:v>21.7637</c:v>
                </c:pt>
                <c:pt idx="106">
                  <c:v>21.807600000000001</c:v>
                </c:pt>
                <c:pt idx="107">
                  <c:v>21.851099999999999</c:v>
                </c:pt>
                <c:pt idx="108">
                  <c:v>21.894200000000001</c:v>
                </c:pt>
                <c:pt idx="109">
                  <c:v>21.936800000000002</c:v>
                </c:pt>
                <c:pt idx="110">
                  <c:v>21.979199999999999</c:v>
                </c:pt>
                <c:pt idx="111">
                  <c:v>22.0213</c:v>
                </c:pt>
                <c:pt idx="112">
                  <c:v>22.063099999999999</c:v>
                </c:pt>
                <c:pt idx="113">
                  <c:v>22.104399999999998</c:v>
                </c:pt>
                <c:pt idx="114">
                  <c:v>22.145399999999999</c:v>
                </c:pt>
                <c:pt idx="115">
                  <c:v>22.186</c:v>
                </c:pt>
                <c:pt idx="116">
                  <c:v>22.226199999999999</c:v>
                </c:pt>
                <c:pt idx="117">
                  <c:v>22.266100000000002</c:v>
                </c:pt>
                <c:pt idx="118">
                  <c:v>22.305499999999999</c:v>
                </c:pt>
                <c:pt idx="119">
                  <c:v>22.3444</c:v>
                </c:pt>
                <c:pt idx="120">
                  <c:v>22.3828</c:v>
                </c:pt>
                <c:pt idx="121">
                  <c:v>22.4208</c:v>
                </c:pt>
                <c:pt idx="122">
                  <c:v>22.458200000000001</c:v>
                </c:pt>
                <c:pt idx="123">
                  <c:v>22.4953</c:v>
                </c:pt>
                <c:pt idx="124">
                  <c:v>22.5319</c:v>
                </c:pt>
                <c:pt idx="125">
                  <c:v>22.568000000000001</c:v>
                </c:pt>
                <c:pt idx="126">
                  <c:v>22.6036</c:v>
                </c:pt>
                <c:pt idx="127">
                  <c:v>22.6386</c:v>
                </c:pt>
                <c:pt idx="128">
                  <c:v>22.673200000000001</c:v>
                </c:pt>
                <c:pt idx="129">
                  <c:v>22.7073</c:v>
                </c:pt>
                <c:pt idx="130">
                  <c:v>22.741399999999999</c:v>
                </c:pt>
                <c:pt idx="131">
                  <c:v>22.775200000000002</c:v>
                </c:pt>
                <c:pt idx="132">
                  <c:v>22.8078</c:v>
                </c:pt>
                <c:pt idx="133">
                  <c:v>22.8401</c:v>
                </c:pt>
                <c:pt idx="134">
                  <c:v>22.8719</c:v>
                </c:pt>
                <c:pt idx="135">
                  <c:v>22.903199999999998</c:v>
                </c:pt>
                <c:pt idx="136">
                  <c:v>22.9343</c:v>
                </c:pt>
                <c:pt idx="137">
                  <c:v>22.9648</c:v>
                </c:pt>
                <c:pt idx="138">
                  <c:v>22.995000000000001</c:v>
                </c:pt>
                <c:pt idx="139">
                  <c:v>23.024799999999999</c:v>
                </c:pt>
                <c:pt idx="140">
                  <c:v>23.054200000000002</c:v>
                </c:pt>
                <c:pt idx="141">
                  <c:v>23.083200000000001</c:v>
                </c:pt>
                <c:pt idx="142">
                  <c:v>23.111699999999999</c:v>
                </c:pt>
                <c:pt idx="143">
                  <c:v>23.139900000000001</c:v>
                </c:pt>
                <c:pt idx="144">
                  <c:v>23.1677</c:v>
                </c:pt>
                <c:pt idx="145">
                  <c:v>23.195</c:v>
                </c:pt>
                <c:pt idx="146">
                  <c:v>23.221900000000002</c:v>
                </c:pt>
                <c:pt idx="147">
                  <c:v>23.2484</c:v>
                </c:pt>
                <c:pt idx="148">
                  <c:v>23.2745</c:v>
                </c:pt>
                <c:pt idx="149">
                  <c:v>23.3001</c:v>
                </c:pt>
                <c:pt idx="150">
                  <c:v>23.325299999999999</c:v>
                </c:pt>
                <c:pt idx="151">
                  <c:v>23.350100000000001</c:v>
                </c:pt>
                <c:pt idx="152">
                  <c:v>23.374500000000001</c:v>
                </c:pt>
                <c:pt idx="153">
                  <c:v>23.398599999999998</c:v>
                </c:pt>
                <c:pt idx="154">
                  <c:v>23.4223</c:v>
                </c:pt>
                <c:pt idx="155">
                  <c:v>23.445699999999999</c:v>
                </c:pt>
                <c:pt idx="156">
                  <c:v>23.468800000000002</c:v>
                </c:pt>
                <c:pt idx="157">
                  <c:v>23.491599999999998</c:v>
                </c:pt>
                <c:pt idx="158">
                  <c:v>23.514099999999999</c:v>
                </c:pt>
                <c:pt idx="159">
                  <c:v>23.536200000000001</c:v>
                </c:pt>
                <c:pt idx="160">
                  <c:v>23.5581</c:v>
                </c:pt>
                <c:pt idx="161">
                  <c:v>23.579499999999999</c:v>
                </c:pt>
                <c:pt idx="162">
                  <c:v>23.6008</c:v>
                </c:pt>
                <c:pt idx="163">
                  <c:v>23.6219</c:v>
                </c:pt>
                <c:pt idx="164">
                  <c:v>23.642600000000002</c:v>
                </c:pt>
                <c:pt idx="165">
                  <c:v>23.6633</c:v>
                </c:pt>
                <c:pt idx="166">
                  <c:v>23.683700000000002</c:v>
                </c:pt>
                <c:pt idx="167">
                  <c:v>23.703900000000001</c:v>
                </c:pt>
                <c:pt idx="168">
                  <c:v>23.7239</c:v>
                </c:pt>
                <c:pt idx="169">
                  <c:v>23.743600000000001</c:v>
                </c:pt>
                <c:pt idx="170">
                  <c:v>23.763200000000001</c:v>
                </c:pt>
                <c:pt idx="171">
                  <c:v>23.782399999999999</c:v>
                </c:pt>
                <c:pt idx="172">
                  <c:v>23.801300000000001</c:v>
                </c:pt>
                <c:pt idx="173">
                  <c:v>23.8203</c:v>
                </c:pt>
                <c:pt idx="174">
                  <c:v>23.839099999999998</c:v>
                </c:pt>
                <c:pt idx="175">
                  <c:v>23.857700000000001</c:v>
                </c:pt>
                <c:pt idx="176">
                  <c:v>23.876000000000001</c:v>
                </c:pt>
                <c:pt idx="177">
                  <c:v>23.894200000000001</c:v>
                </c:pt>
                <c:pt idx="178">
                  <c:v>23.912199999999999</c:v>
                </c:pt>
                <c:pt idx="179">
                  <c:v>23.930099999999999</c:v>
                </c:pt>
                <c:pt idx="180">
                  <c:v>23.947800000000001</c:v>
                </c:pt>
                <c:pt idx="181">
                  <c:v>23.965299999999999</c:v>
                </c:pt>
                <c:pt idx="182">
                  <c:v>23.982600000000001</c:v>
                </c:pt>
                <c:pt idx="183">
                  <c:v>23.9998</c:v>
                </c:pt>
                <c:pt idx="184">
                  <c:v>24.0169</c:v>
                </c:pt>
                <c:pt idx="185">
                  <c:v>24.033799999999999</c:v>
                </c:pt>
                <c:pt idx="186">
                  <c:v>24.0504</c:v>
                </c:pt>
                <c:pt idx="187">
                  <c:v>24.067</c:v>
                </c:pt>
                <c:pt idx="188">
                  <c:v>24.083500000000001</c:v>
                </c:pt>
                <c:pt idx="189">
                  <c:v>24.099799999999998</c:v>
                </c:pt>
                <c:pt idx="190">
                  <c:v>24.1157</c:v>
                </c:pt>
                <c:pt idx="191">
                  <c:v>24.131699999999999</c:v>
                </c:pt>
                <c:pt idx="192">
                  <c:v>24.147600000000001</c:v>
                </c:pt>
                <c:pt idx="193">
                  <c:v>24.1633</c:v>
                </c:pt>
                <c:pt idx="194">
                  <c:v>24.178799999999999</c:v>
                </c:pt>
                <c:pt idx="195">
                  <c:v>24.194299999999998</c:v>
                </c:pt>
                <c:pt idx="196">
                  <c:v>24.209499999999998</c:v>
                </c:pt>
                <c:pt idx="197">
                  <c:v>24.224599999999999</c:v>
                </c:pt>
                <c:pt idx="198">
                  <c:v>24.239599999999999</c:v>
                </c:pt>
                <c:pt idx="199">
                  <c:v>24.2545</c:v>
                </c:pt>
                <c:pt idx="200">
                  <c:v>24.269200000000001</c:v>
                </c:pt>
                <c:pt idx="201">
                  <c:v>24.2837</c:v>
                </c:pt>
                <c:pt idx="202">
                  <c:v>24.298100000000002</c:v>
                </c:pt>
                <c:pt idx="203">
                  <c:v>24.3123</c:v>
                </c:pt>
                <c:pt idx="204">
                  <c:v>24.326499999999999</c:v>
                </c:pt>
                <c:pt idx="205">
                  <c:v>24.340499999999999</c:v>
                </c:pt>
                <c:pt idx="206">
                  <c:v>24.354399999999998</c:v>
                </c:pt>
                <c:pt idx="207">
                  <c:v>24.368200000000002</c:v>
                </c:pt>
                <c:pt idx="208">
                  <c:v>24.381799999999998</c:v>
                </c:pt>
                <c:pt idx="209">
                  <c:v>24.395499999999998</c:v>
                </c:pt>
                <c:pt idx="210">
                  <c:v>24.408899999999999</c:v>
                </c:pt>
                <c:pt idx="211">
                  <c:v>24.4222</c:v>
                </c:pt>
                <c:pt idx="212">
                  <c:v>24.435300000000002</c:v>
                </c:pt>
                <c:pt idx="213">
                  <c:v>24.4483</c:v>
                </c:pt>
                <c:pt idx="214">
                  <c:v>24.461099999999998</c:v>
                </c:pt>
                <c:pt idx="215">
                  <c:v>24.4739</c:v>
                </c:pt>
                <c:pt idx="216">
                  <c:v>24.486499999999999</c:v>
                </c:pt>
                <c:pt idx="217">
                  <c:v>24.498999999999999</c:v>
                </c:pt>
                <c:pt idx="218">
                  <c:v>24.511299999999999</c:v>
                </c:pt>
                <c:pt idx="219">
                  <c:v>24.523599999999998</c:v>
                </c:pt>
                <c:pt idx="220">
                  <c:v>24.535699999999999</c:v>
                </c:pt>
                <c:pt idx="221">
                  <c:v>24.547599999999999</c:v>
                </c:pt>
                <c:pt idx="222">
                  <c:v>24.5595</c:v>
                </c:pt>
                <c:pt idx="223">
                  <c:v>24.571200000000001</c:v>
                </c:pt>
                <c:pt idx="224">
                  <c:v>24.582799999999999</c:v>
                </c:pt>
                <c:pt idx="225">
                  <c:v>24.594200000000001</c:v>
                </c:pt>
                <c:pt idx="226">
                  <c:v>24.605599999999999</c:v>
                </c:pt>
                <c:pt idx="227">
                  <c:v>24.616800000000001</c:v>
                </c:pt>
                <c:pt idx="228">
                  <c:v>24.627800000000001</c:v>
                </c:pt>
                <c:pt idx="229">
                  <c:v>24.6388</c:v>
                </c:pt>
                <c:pt idx="230">
                  <c:v>24.649699999999999</c:v>
                </c:pt>
                <c:pt idx="231">
                  <c:v>24.660399999999999</c:v>
                </c:pt>
                <c:pt idx="232">
                  <c:v>24.670999999999999</c:v>
                </c:pt>
                <c:pt idx="233">
                  <c:v>24.6815</c:v>
                </c:pt>
                <c:pt idx="234">
                  <c:v>24.6919</c:v>
                </c:pt>
                <c:pt idx="235">
                  <c:v>24.702100000000002</c:v>
                </c:pt>
                <c:pt idx="236">
                  <c:v>24.712299999999999</c:v>
                </c:pt>
                <c:pt idx="237">
                  <c:v>24.722300000000001</c:v>
                </c:pt>
                <c:pt idx="238">
                  <c:v>24.732199999999999</c:v>
                </c:pt>
                <c:pt idx="239">
                  <c:v>24.742100000000001</c:v>
                </c:pt>
                <c:pt idx="240">
                  <c:v>24.751799999999999</c:v>
                </c:pt>
                <c:pt idx="241">
                  <c:v>24.761500000000002</c:v>
                </c:pt>
                <c:pt idx="242">
                  <c:v>24.771000000000001</c:v>
                </c:pt>
                <c:pt idx="243">
                  <c:v>24.7805</c:v>
                </c:pt>
                <c:pt idx="244">
                  <c:v>24.7898</c:v>
                </c:pt>
                <c:pt idx="245">
                  <c:v>24.799099999999999</c:v>
                </c:pt>
                <c:pt idx="246">
                  <c:v>24.808299999999999</c:v>
                </c:pt>
                <c:pt idx="247">
                  <c:v>24.817399999999999</c:v>
                </c:pt>
                <c:pt idx="248">
                  <c:v>24.826499999999999</c:v>
                </c:pt>
                <c:pt idx="249">
                  <c:v>24.8353</c:v>
                </c:pt>
                <c:pt idx="250">
                  <c:v>24.844200000000001</c:v>
                </c:pt>
                <c:pt idx="251">
                  <c:v>24.852900000000002</c:v>
                </c:pt>
                <c:pt idx="252">
                  <c:v>24.861599999999999</c:v>
                </c:pt>
                <c:pt idx="253">
                  <c:v>24.870100000000001</c:v>
                </c:pt>
                <c:pt idx="254">
                  <c:v>24.878599999999999</c:v>
                </c:pt>
                <c:pt idx="255">
                  <c:v>24.887</c:v>
                </c:pt>
                <c:pt idx="256">
                  <c:v>24.895399999999999</c:v>
                </c:pt>
                <c:pt idx="257">
                  <c:v>24.903600000000001</c:v>
                </c:pt>
                <c:pt idx="258">
                  <c:v>24.911899999999999</c:v>
                </c:pt>
                <c:pt idx="259">
                  <c:v>24.92</c:v>
                </c:pt>
                <c:pt idx="260">
                  <c:v>24.928000000000001</c:v>
                </c:pt>
                <c:pt idx="261">
                  <c:v>24.9359</c:v>
                </c:pt>
                <c:pt idx="262">
                  <c:v>24.9438</c:v>
                </c:pt>
                <c:pt idx="263">
                  <c:v>24.951599999999999</c:v>
                </c:pt>
                <c:pt idx="264">
                  <c:v>24.959299999999999</c:v>
                </c:pt>
                <c:pt idx="265">
                  <c:v>24.966999999999999</c:v>
                </c:pt>
                <c:pt idx="266">
                  <c:v>24.974599999999999</c:v>
                </c:pt>
                <c:pt idx="267">
                  <c:v>24.982099999999999</c:v>
                </c:pt>
                <c:pt idx="268">
                  <c:v>24.9895</c:v>
                </c:pt>
                <c:pt idx="269">
                  <c:v>24.9969</c:v>
                </c:pt>
                <c:pt idx="270">
                  <c:v>25.004200000000001</c:v>
                </c:pt>
                <c:pt idx="271">
                  <c:v>25.011399999999998</c:v>
                </c:pt>
                <c:pt idx="272">
                  <c:v>25.0185</c:v>
                </c:pt>
                <c:pt idx="273">
                  <c:v>25.025600000000001</c:v>
                </c:pt>
                <c:pt idx="274">
                  <c:v>25.032599999999999</c:v>
                </c:pt>
                <c:pt idx="275">
                  <c:v>25.0396</c:v>
                </c:pt>
                <c:pt idx="276">
                  <c:v>25.046399999999998</c:v>
                </c:pt>
                <c:pt idx="277">
                  <c:v>25.0532</c:v>
                </c:pt>
                <c:pt idx="278">
                  <c:v>25.06</c:v>
                </c:pt>
                <c:pt idx="279">
                  <c:v>25.066700000000001</c:v>
                </c:pt>
                <c:pt idx="280">
                  <c:v>25.0733</c:v>
                </c:pt>
                <c:pt idx="281">
                  <c:v>25.079799999999999</c:v>
                </c:pt>
                <c:pt idx="282">
                  <c:v>25.086300000000001</c:v>
                </c:pt>
                <c:pt idx="283">
                  <c:v>25.092700000000001</c:v>
                </c:pt>
                <c:pt idx="284">
                  <c:v>25.099</c:v>
                </c:pt>
                <c:pt idx="285">
                  <c:v>25.1053</c:v>
                </c:pt>
                <c:pt idx="286">
                  <c:v>25.111599999999999</c:v>
                </c:pt>
                <c:pt idx="287">
                  <c:v>25.117799999999999</c:v>
                </c:pt>
                <c:pt idx="288">
                  <c:v>25.123899999999999</c:v>
                </c:pt>
                <c:pt idx="289">
                  <c:v>25.129899999999999</c:v>
                </c:pt>
                <c:pt idx="290">
                  <c:v>25.135999999999999</c:v>
                </c:pt>
                <c:pt idx="291">
                  <c:v>25.1419</c:v>
                </c:pt>
                <c:pt idx="292">
                  <c:v>25.1478</c:v>
                </c:pt>
                <c:pt idx="293">
                  <c:v>25.153700000000001</c:v>
                </c:pt>
                <c:pt idx="294">
                  <c:v>25.159400000000002</c:v>
                </c:pt>
                <c:pt idx="295">
                  <c:v>25.165199999999999</c:v>
                </c:pt>
              </c:numCache>
            </c:numRef>
          </c:yVal>
          <c:smooth val="1"/>
        </c:ser>
        <c:dLbls>
          <c:showLegendKey val="0"/>
          <c:showVal val="0"/>
          <c:showCatName val="0"/>
          <c:showSerName val="0"/>
          <c:showPercent val="0"/>
          <c:showBubbleSize val="0"/>
        </c:dLbls>
        <c:axId val="202647200"/>
        <c:axId val="202647984"/>
      </c:scatterChart>
      <c:valAx>
        <c:axId val="202647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647984"/>
        <c:crosses val="autoZero"/>
        <c:crossBetween val="midCat"/>
      </c:valAx>
      <c:valAx>
        <c:axId val="202647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Amplitude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2647200"/>
        <c:crosses val="autoZero"/>
        <c:crossBetween val="midCat"/>
      </c:valAx>
      <c:spPr>
        <a:noFill/>
        <a:ln>
          <a:noFill/>
        </a:ln>
        <a:effectLst/>
      </c:spPr>
    </c:plotArea>
    <c:legend>
      <c:legendPos val="t"/>
      <c:layout>
        <c:manualLayout>
          <c:xMode val="edge"/>
          <c:yMode val="edge"/>
          <c:x val="0.77192483367422871"/>
          <c:y val="0.34982734553822742"/>
          <c:w val="0.17375078539630764"/>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extLst xmlns:c16r2="http://schemas.microsoft.com/office/drawing/2015/06/chart">
            <c:ext xmlns:c16="http://schemas.microsoft.com/office/drawing/2014/chart" uri="{C3380CC4-5D6E-409C-BE32-E72D297353CC}">
              <c16:uniqueId val="{00000000-350C-4454-9858-BE2B5DDEE0E4}"/>
            </c:ext>
          </c:extLst>
        </c:ser>
        <c:ser>
          <c:idx val="1"/>
          <c:order val="2"/>
          <c:tx>
            <c:v>Exp</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extLst xmlns:c16r2="http://schemas.microsoft.com/office/drawing/2015/06/chart">
            <c:ext xmlns:c16="http://schemas.microsoft.com/office/drawing/2014/chart" uri="{C3380CC4-5D6E-409C-BE32-E72D297353CC}">
              <c16:uniqueId val="{00000001-350C-4454-9858-BE2B5DDEE0E4}"/>
            </c:ext>
          </c:extLst>
        </c:ser>
        <c:dLbls>
          <c:showLegendKey val="0"/>
          <c:showVal val="0"/>
          <c:showCatName val="0"/>
          <c:showSerName val="0"/>
          <c:showPercent val="0"/>
          <c:showBubbleSize val="0"/>
        </c:dLbls>
        <c:axId val="210562032"/>
        <c:axId val="210559680"/>
        <c:extLst xmlns:c16r2="http://schemas.microsoft.com/office/drawing/2015/06/char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xmlns:c16r2="http://schemas.microsoft.com/office/drawing/2015/06/char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xmlns:c16r2="http://schemas.microsoft.com/office/drawing/2015/06/char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extLst xmlns:c16r2="http://schemas.microsoft.com/office/drawing/2015/06/chart">
                  <c:ext xmlns:c16="http://schemas.microsoft.com/office/drawing/2014/chart" uri="{C3380CC4-5D6E-409C-BE32-E72D297353CC}">
                    <c16:uniqueId val="{00000002-350C-4454-9858-BE2B5DDEE0E4}"/>
                  </c:ext>
                </c:extLst>
              </c15:ser>
            </c15:filteredScatterSeries>
          </c:ext>
        </c:extLst>
      </c:scatterChart>
      <c:valAx>
        <c:axId val="210562032"/>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10559680"/>
        <c:crosses val="autoZero"/>
        <c:crossBetween val="midCat"/>
        <c:majorUnit val="14.5"/>
      </c:valAx>
      <c:valAx>
        <c:axId val="210559680"/>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10562032"/>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a:t>
            </a:r>
          </a:p>
        </c:rich>
      </c:tx>
      <c:layout>
        <c:manualLayout>
          <c:xMode val="edge"/>
          <c:yMode val="edge"/>
          <c:x val="0.32808149405772502"/>
          <c:y val="0.5922515586743675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756275372199867"/>
          <c:y val="8.427751036397943E-2"/>
          <c:w val="0.8247631779474085"/>
          <c:h val="0.73600140916775736"/>
        </c:manualLayout>
      </c:layout>
      <c:scatterChart>
        <c:scatterStyle val="smoothMarker"/>
        <c:varyColors val="0"/>
        <c:ser>
          <c:idx val="0"/>
          <c:order val="0"/>
          <c:tx>
            <c:v>24x6</c:v>
          </c:tx>
          <c:spPr>
            <a:ln w="19050" cap="rnd">
              <a:solidFill>
                <a:schemeClr val="accent1"/>
              </a:solidFill>
              <a:round/>
            </a:ln>
            <a:effectLst/>
          </c:spPr>
          <c:marker>
            <c:symbol val="none"/>
          </c:marker>
          <c:xVal>
            <c:numRef>
              <c:f>'24x6'!$A$2:$A$660</c:f>
              <c:numCache>
                <c:formatCode>General</c:formatCode>
                <c:ptCount val="659"/>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pt idx="296">
                  <c:v>254.57140000000001</c:v>
                </c:pt>
                <c:pt idx="297">
                  <c:v>255.42859999999999</c:v>
                </c:pt>
                <c:pt idx="298">
                  <c:v>256.28570000000002</c:v>
                </c:pt>
                <c:pt idx="299">
                  <c:v>257.1429</c:v>
                </c:pt>
                <c:pt idx="300">
                  <c:v>258</c:v>
                </c:pt>
                <c:pt idx="301">
                  <c:v>258.8571</c:v>
                </c:pt>
                <c:pt idx="302">
                  <c:v>259.71429999999998</c:v>
                </c:pt>
                <c:pt idx="303">
                  <c:v>260.57139999999998</c:v>
                </c:pt>
                <c:pt idx="304">
                  <c:v>261.42860000000002</c:v>
                </c:pt>
                <c:pt idx="305">
                  <c:v>262.28570000000002</c:v>
                </c:pt>
                <c:pt idx="306">
                  <c:v>263.1429</c:v>
                </c:pt>
                <c:pt idx="307">
                  <c:v>264</c:v>
                </c:pt>
                <c:pt idx="308">
                  <c:v>264.8571</c:v>
                </c:pt>
                <c:pt idx="309">
                  <c:v>265.71429999999998</c:v>
                </c:pt>
                <c:pt idx="310">
                  <c:v>266.57139999999998</c:v>
                </c:pt>
                <c:pt idx="311">
                  <c:v>267.42860000000002</c:v>
                </c:pt>
                <c:pt idx="312">
                  <c:v>268.28570000000002</c:v>
                </c:pt>
                <c:pt idx="313">
                  <c:v>269.1429</c:v>
                </c:pt>
                <c:pt idx="314">
                  <c:v>270</c:v>
                </c:pt>
                <c:pt idx="315">
                  <c:v>270.8571</c:v>
                </c:pt>
                <c:pt idx="316">
                  <c:v>271.71429999999998</c:v>
                </c:pt>
                <c:pt idx="317">
                  <c:v>272.57139999999998</c:v>
                </c:pt>
                <c:pt idx="318">
                  <c:v>273.42860000000002</c:v>
                </c:pt>
                <c:pt idx="319">
                  <c:v>274.28570000000002</c:v>
                </c:pt>
                <c:pt idx="320">
                  <c:v>275.1429</c:v>
                </c:pt>
                <c:pt idx="321">
                  <c:v>276</c:v>
                </c:pt>
                <c:pt idx="322">
                  <c:v>276.8571</c:v>
                </c:pt>
                <c:pt idx="323">
                  <c:v>277.71429999999998</c:v>
                </c:pt>
                <c:pt idx="324">
                  <c:v>278.57139999999998</c:v>
                </c:pt>
                <c:pt idx="325">
                  <c:v>279.42860000000002</c:v>
                </c:pt>
                <c:pt idx="326">
                  <c:v>280.28570000000002</c:v>
                </c:pt>
                <c:pt idx="327">
                  <c:v>281.1429</c:v>
                </c:pt>
                <c:pt idx="328">
                  <c:v>282</c:v>
                </c:pt>
                <c:pt idx="329">
                  <c:v>282.8571</c:v>
                </c:pt>
                <c:pt idx="330">
                  <c:v>283.71429999999998</c:v>
                </c:pt>
                <c:pt idx="331">
                  <c:v>284.57139999999998</c:v>
                </c:pt>
                <c:pt idx="332">
                  <c:v>285.42860000000002</c:v>
                </c:pt>
                <c:pt idx="333">
                  <c:v>286.28570000000002</c:v>
                </c:pt>
                <c:pt idx="334">
                  <c:v>287.1429</c:v>
                </c:pt>
                <c:pt idx="335">
                  <c:v>288</c:v>
                </c:pt>
                <c:pt idx="336">
                  <c:v>288.8571</c:v>
                </c:pt>
                <c:pt idx="337">
                  <c:v>289.71429999999998</c:v>
                </c:pt>
                <c:pt idx="338">
                  <c:v>290.57139999999998</c:v>
                </c:pt>
                <c:pt idx="339">
                  <c:v>291.42860000000002</c:v>
                </c:pt>
                <c:pt idx="340">
                  <c:v>292.28570000000002</c:v>
                </c:pt>
                <c:pt idx="341">
                  <c:v>293.1429</c:v>
                </c:pt>
                <c:pt idx="342">
                  <c:v>294</c:v>
                </c:pt>
                <c:pt idx="343">
                  <c:v>294.8571</c:v>
                </c:pt>
                <c:pt idx="344">
                  <c:v>295.71429999999998</c:v>
                </c:pt>
                <c:pt idx="345">
                  <c:v>296.57139999999998</c:v>
                </c:pt>
                <c:pt idx="346">
                  <c:v>297.42860000000002</c:v>
                </c:pt>
                <c:pt idx="347">
                  <c:v>298.28570000000002</c:v>
                </c:pt>
                <c:pt idx="348">
                  <c:v>299.1429</c:v>
                </c:pt>
                <c:pt idx="349">
                  <c:v>300</c:v>
                </c:pt>
                <c:pt idx="350">
                  <c:v>300.8571</c:v>
                </c:pt>
                <c:pt idx="351">
                  <c:v>301.71429999999998</c:v>
                </c:pt>
                <c:pt idx="352">
                  <c:v>302.57139999999998</c:v>
                </c:pt>
                <c:pt idx="353">
                  <c:v>303.42860000000002</c:v>
                </c:pt>
                <c:pt idx="354">
                  <c:v>304.28570000000002</c:v>
                </c:pt>
                <c:pt idx="355">
                  <c:v>305.1429</c:v>
                </c:pt>
                <c:pt idx="356">
                  <c:v>306</c:v>
                </c:pt>
                <c:pt idx="357">
                  <c:v>306.8571</c:v>
                </c:pt>
                <c:pt idx="358">
                  <c:v>307.71429999999998</c:v>
                </c:pt>
                <c:pt idx="359">
                  <c:v>308.57139999999998</c:v>
                </c:pt>
                <c:pt idx="360">
                  <c:v>309.42860000000002</c:v>
                </c:pt>
                <c:pt idx="361">
                  <c:v>310.28570000000002</c:v>
                </c:pt>
                <c:pt idx="362">
                  <c:v>311.1429</c:v>
                </c:pt>
                <c:pt idx="363">
                  <c:v>312</c:v>
                </c:pt>
                <c:pt idx="364">
                  <c:v>312.8571</c:v>
                </c:pt>
                <c:pt idx="365">
                  <c:v>313.71429999999998</c:v>
                </c:pt>
                <c:pt idx="366">
                  <c:v>314.57139999999998</c:v>
                </c:pt>
                <c:pt idx="367">
                  <c:v>315.42860000000002</c:v>
                </c:pt>
                <c:pt idx="368">
                  <c:v>316.28570000000002</c:v>
                </c:pt>
                <c:pt idx="369">
                  <c:v>317.1429</c:v>
                </c:pt>
                <c:pt idx="370">
                  <c:v>318</c:v>
                </c:pt>
                <c:pt idx="371">
                  <c:v>318.8571</c:v>
                </c:pt>
                <c:pt idx="372">
                  <c:v>319.71429999999998</c:v>
                </c:pt>
                <c:pt idx="373">
                  <c:v>320.57139999999998</c:v>
                </c:pt>
                <c:pt idx="374">
                  <c:v>321.42860000000002</c:v>
                </c:pt>
                <c:pt idx="375">
                  <c:v>322.28570000000002</c:v>
                </c:pt>
                <c:pt idx="376">
                  <c:v>323.1429</c:v>
                </c:pt>
                <c:pt idx="377">
                  <c:v>324</c:v>
                </c:pt>
                <c:pt idx="378">
                  <c:v>324.8571</c:v>
                </c:pt>
                <c:pt idx="379">
                  <c:v>325.71429999999998</c:v>
                </c:pt>
                <c:pt idx="380">
                  <c:v>326.57139999999998</c:v>
                </c:pt>
                <c:pt idx="381">
                  <c:v>327.42860000000002</c:v>
                </c:pt>
                <c:pt idx="382">
                  <c:v>328.28570000000002</c:v>
                </c:pt>
                <c:pt idx="383">
                  <c:v>329.1429</c:v>
                </c:pt>
                <c:pt idx="384">
                  <c:v>330</c:v>
                </c:pt>
                <c:pt idx="385">
                  <c:v>330.8571</c:v>
                </c:pt>
                <c:pt idx="386">
                  <c:v>331.71429999999998</c:v>
                </c:pt>
                <c:pt idx="387">
                  <c:v>332.57139999999998</c:v>
                </c:pt>
                <c:pt idx="388">
                  <c:v>333.42860000000002</c:v>
                </c:pt>
                <c:pt idx="389">
                  <c:v>334.28570000000002</c:v>
                </c:pt>
                <c:pt idx="390">
                  <c:v>335.1429</c:v>
                </c:pt>
                <c:pt idx="391">
                  <c:v>336</c:v>
                </c:pt>
                <c:pt idx="392">
                  <c:v>336.8571</c:v>
                </c:pt>
                <c:pt idx="393">
                  <c:v>337.71429999999998</c:v>
                </c:pt>
                <c:pt idx="394">
                  <c:v>338.57139999999998</c:v>
                </c:pt>
                <c:pt idx="395">
                  <c:v>339.42860000000002</c:v>
                </c:pt>
                <c:pt idx="396">
                  <c:v>340.28570000000002</c:v>
                </c:pt>
                <c:pt idx="397">
                  <c:v>341.1429</c:v>
                </c:pt>
                <c:pt idx="398">
                  <c:v>342</c:v>
                </c:pt>
                <c:pt idx="399">
                  <c:v>342.8571</c:v>
                </c:pt>
                <c:pt idx="400">
                  <c:v>343.71429999999998</c:v>
                </c:pt>
                <c:pt idx="401">
                  <c:v>344.57139999999998</c:v>
                </c:pt>
                <c:pt idx="402">
                  <c:v>345.42860000000002</c:v>
                </c:pt>
                <c:pt idx="403">
                  <c:v>346.28570000000002</c:v>
                </c:pt>
                <c:pt idx="404">
                  <c:v>347.1429</c:v>
                </c:pt>
                <c:pt idx="405">
                  <c:v>348</c:v>
                </c:pt>
                <c:pt idx="406">
                  <c:v>348.8571</c:v>
                </c:pt>
                <c:pt idx="407">
                  <c:v>349.71429999999998</c:v>
                </c:pt>
                <c:pt idx="408">
                  <c:v>350.57139999999998</c:v>
                </c:pt>
                <c:pt idx="409">
                  <c:v>351.42860000000002</c:v>
                </c:pt>
                <c:pt idx="410">
                  <c:v>352.28570000000002</c:v>
                </c:pt>
                <c:pt idx="411">
                  <c:v>353.1429</c:v>
                </c:pt>
                <c:pt idx="412">
                  <c:v>354</c:v>
                </c:pt>
                <c:pt idx="413">
                  <c:v>354.8571</c:v>
                </c:pt>
                <c:pt idx="414">
                  <c:v>355.71429999999998</c:v>
                </c:pt>
                <c:pt idx="415">
                  <c:v>356.57139999999998</c:v>
                </c:pt>
                <c:pt idx="416">
                  <c:v>357.42860000000002</c:v>
                </c:pt>
                <c:pt idx="417">
                  <c:v>358.28570000000002</c:v>
                </c:pt>
                <c:pt idx="418">
                  <c:v>359.1429</c:v>
                </c:pt>
                <c:pt idx="419">
                  <c:v>360</c:v>
                </c:pt>
                <c:pt idx="420">
                  <c:v>360.8571</c:v>
                </c:pt>
                <c:pt idx="421">
                  <c:v>361.71429999999998</c:v>
                </c:pt>
                <c:pt idx="422">
                  <c:v>362.57139999999998</c:v>
                </c:pt>
                <c:pt idx="423">
                  <c:v>363.42860000000002</c:v>
                </c:pt>
                <c:pt idx="424">
                  <c:v>364.28570000000002</c:v>
                </c:pt>
                <c:pt idx="425">
                  <c:v>365.1429</c:v>
                </c:pt>
                <c:pt idx="426">
                  <c:v>366</c:v>
                </c:pt>
                <c:pt idx="427">
                  <c:v>366.8571</c:v>
                </c:pt>
                <c:pt idx="428">
                  <c:v>367.71429999999998</c:v>
                </c:pt>
                <c:pt idx="429">
                  <c:v>368.57139999999998</c:v>
                </c:pt>
                <c:pt idx="430">
                  <c:v>369.42860000000002</c:v>
                </c:pt>
                <c:pt idx="431">
                  <c:v>370.28570000000002</c:v>
                </c:pt>
                <c:pt idx="432">
                  <c:v>371.1429</c:v>
                </c:pt>
                <c:pt idx="433">
                  <c:v>372</c:v>
                </c:pt>
                <c:pt idx="434">
                  <c:v>372.8571</c:v>
                </c:pt>
                <c:pt idx="435">
                  <c:v>373.71429999999998</c:v>
                </c:pt>
                <c:pt idx="436">
                  <c:v>374.57139999999998</c:v>
                </c:pt>
                <c:pt idx="437">
                  <c:v>375.42860000000002</c:v>
                </c:pt>
                <c:pt idx="438">
                  <c:v>376.28570000000002</c:v>
                </c:pt>
                <c:pt idx="439">
                  <c:v>377.1429</c:v>
                </c:pt>
                <c:pt idx="440">
                  <c:v>378</c:v>
                </c:pt>
                <c:pt idx="441">
                  <c:v>378.8571</c:v>
                </c:pt>
                <c:pt idx="442">
                  <c:v>379.71429999999998</c:v>
                </c:pt>
                <c:pt idx="443">
                  <c:v>380.57139999999998</c:v>
                </c:pt>
                <c:pt idx="444">
                  <c:v>381.42860000000002</c:v>
                </c:pt>
                <c:pt idx="445">
                  <c:v>382.28570000000002</c:v>
                </c:pt>
                <c:pt idx="446">
                  <c:v>383.1429</c:v>
                </c:pt>
                <c:pt idx="447">
                  <c:v>384</c:v>
                </c:pt>
                <c:pt idx="448">
                  <c:v>384.8571</c:v>
                </c:pt>
                <c:pt idx="449">
                  <c:v>385.71429999999998</c:v>
                </c:pt>
                <c:pt idx="450">
                  <c:v>386.57139999999998</c:v>
                </c:pt>
                <c:pt idx="451">
                  <c:v>387.42860000000002</c:v>
                </c:pt>
                <c:pt idx="452">
                  <c:v>388.28570000000002</c:v>
                </c:pt>
                <c:pt idx="453">
                  <c:v>389.1429</c:v>
                </c:pt>
                <c:pt idx="454">
                  <c:v>390</c:v>
                </c:pt>
                <c:pt idx="455">
                  <c:v>390.8571</c:v>
                </c:pt>
                <c:pt idx="456">
                  <c:v>391.71429999999998</c:v>
                </c:pt>
                <c:pt idx="457">
                  <c:v>392.57139999999998</c:v>
                </c:pt>
                <c:pt idx="458">
                  <c:v>393.42860000000002</c:v>
                </c:pt>
                <c:pt idx="459">
                  <c:v>394.28570000000002</c:v>
                </c:pt>
                <c:pt idx="460">
                  <c:v>395.1429</c:v>
                </c:pt>
                <c:pt idx="461">
                  <c:v>396</c:v>
                </c:pt>
                <c:pt idx="462">
                  <c:v>396.8571</c:v>
                </c:pt>
                <c:pt idx="463">
                  <c:v>397.71429999999998</c:v>
                </c:pt>
                <c:pt idx="464">
                  <c:v>398.57139999999998</c:v>
                </c:pt>
                <c:pt idx="465">
                  <c:v>399.42860000000002</c:v>
                </c:pt>
                <c:pt idx="466">
                  <c:v>400.28570000000002</c:v>
                </c:pt>
                <c:pt idx="467">
                  <c:v>401.1429</c:v>
                </c:pt>
                <c:pt idx="468">
                  <c:v>402</c:v>
                </c:pt>
                <c:pt idx="469">
                  <c:v>402.8571</c:v>
                </c:pt>
                <c:pt idx="470">
                  <c:v>403.71429999999998</c:v>
                </c:pt>
                <c:pt idx="471">
                  <c:v>404.57139999999998</c:v>
                </c:pt>
                <c:pt idx="472">
                  <c:v>405.42860000000002</c:v>
                </c:pt>
                <c:pt idx="473">
                  <c:v>406.28570000000002</c:v>
                </c:pt>
                <c:pt idx="474">
                  <c:v>407.1429</c:v>
                </c:pt>
                <c:pt idx="475">
                  <c:v>408</c:v>
                </c:pt>
                <c:pt idx="476">
                  <c:v>408.8571</c:v>
                </c:pt>
                <c:pt idx="477">
                  <c:v>409.71429999999998</c:v>
                </c:pt>
                <c:pt idx="478">
                  <c:v>410.57139999999998</c:v>
                </c:pt>
                <c:pt idx="479">
                  <c:v>411.42860000000002</c:v>
                </c:pt>
                <c:pt idx="480">
                  <c:v>412.28570000000002</c:v>
                </c:pt>
                <c:pt idx="481">
                  <c:v>413.1429</c:v>
                </c:pt>
                <c:pt idx="482">
                  <c:v>414</c:v>
                </c:pt>
                <c:pt idx="483">
                  <c:v>414.8571</c:v>
                </c:pt>
                <c:pt idx="484">
                  <c:v>415.71429999999998</c:v>
                </c:pt>
                <c:pt idx="485">
                  <c:v>416.57139999999998</c:v>
                </c:pt>
                <c:pt idx="486">
                  <c:v>417.42860000000002</c:v>
                </c:pt>
                <c:pt idx="487">
                  <c:v>418.28570000000002</c:v>
                </c:pt>
                <c:pt idx="488">
                  <c:v>419.1429</c:v>
                </c:pt>
                <c:pt idx="489">
                  <c:v>420</c:v>
                </c:pt>
                <c:pt idx="490">
                  <c:v>420.8571</c:v>
                </c:pt>
                <c:pt idx="491">
                  <c:v>421.71429999999998</c:v>
                </c:pt>
                <c:pt idx="492">
                  <c:v>422.57139999999998</c:v>
                </c:pt>
                <c:pt idx="493">
                  <c:v>423.42860000000002</c:v>
                </c:pt>
                <c:pt idx="494">
                  <c:v>424.28570000000002</c:v>
                </c:pt>
                <c:pt idx="495">
                  <c:v>425.1429</c:v>
                </c:pt>
                <c:pt idx="496">
                  <c:v>426</c:v>
                </c:pt>
                <c:pt idx="497">
                  <c:v>426.8571</c:v>
                </c:pt>
                <c:pt idx="498">
                  <c:v>427.71429999999998</c:v>
                </c:pt>
                <c:pt idx="499">
                  <c:v>428.57139999999998</c:v>
                </c:pt>
                <c:pt idx="500">
                  <c:v>429.42860000000002</c:v>
                </c:pt>
                <c:pt idx="501">
                  <c:v>430.28570000000002</c:v>
                </c:pt>
                <c:pt idx="502">
                  <c:v>431.1429</c:v>
                </c:pt>
                <c:pt idx="503">
                  <c:v>432</c:v>
                </c:pt>
                <c:pt idx="504">
                  <c:v>432.8571</c:v>
                </c:pt>
                <c:pt idx="505">
                  <c:v>433.71429999999998</c:v>
                </c:pt>
                <c:pt idx="506">
                  <c:v>434.57139999999998</c:v>
                </c:pt>
                <c:pt idx="507">
                  <c:v>435.42860000000002</c:v>
                </c:pt>
                <c:pt idx="508">
                  <c:v>436.28570000000002</c:v>
                </c:pt>
                <c:pt idx="509">
                  <c:v>437.1429</c:v>
                </c:pt>
                <c:pt idx="510">
                  <c:v>438</c:v>
                </c:pt>
                <c:pt idx="511">
                  <c:v>438.8571</c:v>
                </c:pt>
                <c:pt idx="512">
                  <c:v>439.71429999999998</c:v>
                </c:pt>
                <c:pt idx="513">
                  <c:v>440.57139999999998</c:v>
                </c:pt>
                <c:pt idx="514">
                  <c:v>441.42860000000002</c:v>
                </c:pt>
                <c:pt idx="515">
                  <c:v>442.28570000000002</c:v>
                </c:pt>
                <c:pt idx="516">
                  <c:v>443.1429</c:v>
                </c:pt>
                <c:pt idx="517">
                  <c:v>444</c:v>
                </c:pt>
                <c:pt idx="518">
                  <c:v>444.8571</c:v>
                </c:pt>
                <c:pt idx="519">
                  <c:v>445.71429999999998</c:v>
                </c:pt>
                <c:pt idx="520">
                  <c:v>446.57139999999998</c:v>
                </c:pt>
                <c:pt idx="521">
                  <c:v>447.42860000000002</c:v>
                </c:pt>
                <c:pt idx="522">
                  <c:v>448.28570000000002</c:v>
                </c:pt>
                <c:pt idx="523">
                  <c:v>449.1429</c:v>
                </c:pt>
                <c:pt idx="524">
                  <c:v>450</c:v>
                </c:pt>
                <c:pt idx="525">
                  <c:v>450.8571</c:v>
                </c:pt>
                <c:pt idx="526">
                  <c:v>451.71429999999998</c:v>
                </c:pt>
                <c:pt idx="527">
                  <c:v>452.57139999999998</c:v>
                </c:pt>
                <c:pt idx="528">
                  <c:v>453.42860000000002</c:v>
                </c:pt>
                <c:pt idx="529">
                  <c:v>454.28570000000002</c:v>
                </c:pt>
                <c:pt idx="530">
                  <c:v>455.1429</c:v>
                </c:pt>
                <c:pt idx="531">
                  <c:v>456</c:v>
                </c:pt>
                <c:pt idx="532">
                  <c:v>456.8571</c:v>
                </c:pt>
                <c:pt idx="533">
                  <c:v>457.71429999999998</c:v>
                </c:pt>
                <c:pt idx="534">
                  <c:v>458.57139999999998</c:v>
                </c:pt>
                <c:pt idx="535">
                  <c:v>459.42860000000002</c:v>
                </c:pt>
                <c:pt idx="536">
                  <c:v>460.28570000000002</c:v>
                </c:pt>
                <c:pt idx="537">
                  <c:v>461.1429</c:v>
                </c:pt>
                <c:pt idx="538">
                  <c:v>462</c:v>
                </c:pt>
                <c:pt idx="539">
                  <c:v>462.8571</c:v>
                </c:pt>
                <c:pt idx="540">
                  <c:v>463.71429999999998</c:v>
                </c:pt>
                <c:pt idx="541">
                  <c:v>464.57139999999998</c:v>
                </c:pt>
                <c:pt idx="542">
                  <c:v>465.42860000000002</c:v>
                </c:pt>
                <c:pt idx="543">
                  <c:v>466.28570000000002</c:v>
                </c:pt>
                <c:pt idx="544">
                  <c:v>467.1429</c:v>
                </c:pt>
                <c:pt idx="545">
                  <c:v>468</c:v>
                </c:pt>
                <c:pt idx="546">
                  <c:v>468.8571</c:v>
                </c:pt>
                <c:pt idx="547">
                  <c:v>469.71429999999998</c:v>
                </c:pt>
                <c:pt idx="548">
                  <c:v>470.57139999999998</c:v>
                </c:pt>
                <c:pt idx="549">
                  <c:v>471.42860000000002</c:v>
                </c:pt>
                <c:pt idx="550">
                  <c:v>472.28570000000002</c:v>
                </c:pt>
                <c:pt idx="551">
                  <c:v>473.1429</c:v>
                </c:pt>
                <c:pt idx="552">
                  <c:v>474</c:v>
                </c:pt>
                <c:pt idx="553">
                  <c:v>474.8571</c:v>
                </c:pt>
                <c:pt idx="554">
                  <c:v>475.71429999999998</c:v>
                </c:pt>
                <c:pt idx="555">
                  <c:v>476.57139999999998</c:v>
                </c:pt>
                <c:pt idx="556">
                  <c:v>477.42860000000002</c:v>
                </c:pt>
                <c:pt idx="557">
                  <c:v>478.28570000000002</c:v>
                </c:pt>
                <c:pt idx="558">
                  <c:v>479.1429</c:v>
                </c:pt>
                <c:pt idx="559">
                  <c:v>480</c:v>
                </c:pt>
                <c:pt idx="560">
                  <c:v>480.8571</c:v>
                </c:pt>
                <c:pt idx="561">
                  <c:v>481.71429999999998</c:v>
                </c:pt>
                <c:pt idx="562">
                  <c:v>482.57139999999998</c:v>
                </c:pt>
                <c:pt idx="563">
                  <c:v>483.42860000000002</c:v>
                </c:pt>
                <c:pt idx="564">
                  <c:v>484.28570000000002</c:v>
                </c:pt>
                <c:pt idx="565">
                  <c:v>485.1429</c:v>
                </c:pt>
                <c:pt idx="566">
                  <c:v>486</c:v>
                </c:pt>
                <c:pt idx="567">
                  <c:v>486.8571</c:v>
                </c:pt>
                <c:pt idx="568">
                  <c:v>487.71429999999998</c:v>
                </c:pt>
                <c:pt idx="569">
                  <c:v>488.57139999999998</c:v>
                </c:pt>
                <c:pt idx="570">
                  <c:v>489.42860000000002</c:v>
                </c:pt>
                <c:pt idx="571">
                  <c:v>490.28570000000002</c:v>
                </c:pt>
                <c:pt idx="572">
                  <c:v>491.1429</c:v>
                </c:pt>
                <c:pt idx="573">
                  <c:v>492</c:v>
                </c:pt>
                <c:pt idx="574">
                  <c:v>492.8571</c:v>
                </c:pt>
                <c:pt idx="575">
                  <c:v>493.71429999999998</c:v>
                </c:pt>
                <c:pt idx="576">
                  <c:v>494.57139999999998</c:v>
                </c:pt>
                <c:pt idx="577">
                  <c:v>495.42860000000002</c:v>
                </c:pt>
                <c:pt idx="578">
                  <c:v>496.28570000000002</c:v>
                </c:pt>
                <c:pt idx="579">
                  <c:v>497.1429</c:v>
                </c:pt>
                <c:pt idx="580">
                  <c:v>498</c:v>
                </c:pt>
                <c:pt idx="581">
                  <c:v>498.8571</c:v>
                </c:pt>
                <c:pt idx="582">
                  <c:v>499.71429999999998</c:v>
                </c:pt>
                <c:pt idx="583">
                  <c:v>500.57139999999998</c:v>
                </c:pt>
                <c:pt idx="584">
                  <c:v>501.42860000000002</c:v>
                </c:pt>
                <c:pt idx="585">
                  <c:v>502.28570000000002</c:v>
                </c:pt>
                <c:pt idx="586">
                  <c:v>503.1429</c:v>
                </c:pt>
                <c:pt idx="587">
                  <c:v>504</c:v>
                </c:pt>
                <c:pt idx="588">
                  <c:v>504.8571</c:v>
                </c:pt>
                <c:pt idx="589">
                  <c:v>505.71429999999998</c:v>
                </c:pt>
                <c:pt idx="590">
                  <c:v>506.57139999999998</c:v>
                </c:pt>
                <c:pt idx="591">
                  <c:v>507.42860000000002</c:v>
                </c:pt>
                <c:pt idx="592">
                  <c:v>508.28570000000002</c:v>
                </c:pt>
                <c:pt idx="593">
                  <c:v>509.1429</c:v>
                </c:pt>
                <c:pt idx="594">
                  <c:v>510</c:v>
                </c:pt>
                <c:pt idx="595">
                  <c:v>510.8571</c:v>
                </c:pt>
                <c:pt idx="596">
                  <c:v>511.71429999999998</c:v>
                </c:pt>
                <c:pt idx="597">
                  <c:v>512.57140000000004</c:v>
                </c:pt>
                <c:pt idx="598">
                  <c:v>513.42859999999996</c:v>
                </c:pt>
                <c:pt idx="599">
                  <c:v>514.28570000000002</c:v>
                </c:pt>
                <c:pt idx="600">
                  <c:v>515.14290000000005</c:v>
                </c:pt>
                <c:pt idx="601">
                  <c:v>516</c:v>
                </c:pt>
                <c:pt idx="602">
                  <c:v>516.85709999999995</c:v>
                </c:pt>
                <c:pt idx="603">
                  <c:v>517.71429999999998</c:v>
                </c:pt>
                <c:pt idx="604">
                  <c:v>518.57140000000004</c:v>
                </c:pt>
                <c:pt idx="605">
                  <c:v>519.42859999999996</c:v>
                </c:pt>
                <c:pt idx="606">
                  <c:v>520.28570000000002</c:v>
                </c:pt>
                <c:pt idx="607">
                  <c:v>521.14290000000005</c:v>
                </c:pt>
                <c:pt idx="608">
                  <c:v>522</c:v>
                </c:pt>
                <c:pt idx="609">
                  <c:v>522.85709999999995</c:v>
                </c:pt>
                <c:pt idx="610">
                  <c:v>523.71429999999998</c:v>
                </c:pt>
                <c:pt idx="611">
                  <c:v>524.57140000000004</c:v>
                </c:pt>
                <c:pt idx="612">
                  <c:v>525.42859999999996</c:v>
                </c:pt>
                <c:pt idx="613">
                  <c:v>526.28570000000002</c:v>
                </c:pt>
                <c:pt idx="614">
                  <c:v>527.14290000000005</c:v>
                </c:pt>
                <c:pt idx="615">
                  <c:v>528</c:v>
                </c:pt>
                <c:pt idx="616">
                  <c:v>528.85709999999995</c:v>
                </c:pt>
                <c:pt idx="617">
                  <c:v>529.71429999999998</c:v>
                </c:pt>
                <c:pt idx="618">
                  <c:v>530.57140000000004</c:v>
                </c:pt>
                <c:pt idx="619">
                  <c:v>531.42859999999996</c:v>
                </c:pt>
                <c:pt idx="620">
                  <c:v>532.28570000000002</c:v>
                </c:pt>
                <c:pt idx="621">
                  <c:v>533.14290000000005</c:v>
                </c:pt>
                <c:pt idx="622">
                  <c:v>534</c:v>
                </c:pt>
                <c:pt idx="623">
                  <c:v>534.85709999999995</c:v>
                </c:pt>
                <c:pt idx="624">
                  <c:v>535.71429999999998</c:v>
                </c:pt>
                <c:pt idx="625">
                  <c:v>536.57140000000004</c:v>
                </c:pt>
                <c:pt idx="626">
                  <c:v>537.42859999999996</c:v>
                </c:pt>
                <c:pt idx="627">
                  <c:v>538.28570000000002</c:v>
                </c:pt>
                <c:pt idx="628">
                  <c:v>539.14290000000005</c:v>
                </c:pt>
                <c:pt idx="629">
                  <c:v>540</c:v>
                </c:pt>
                <c:pt idx="630">
                  <c:v>540.85709999999995</c:v>
                </c:pt>
                <c:pt idx="631">
                  <c:v>541.71429999999998</c:v>
                </c:pt>
                <c:pt idx="632">
                  <c:v>542.57140000000004</c:v>
                </c:pt>
                <c:pt idx="633">
                  <c:v>543.42859999999996</c:v>
                </c:pt>
                <c:pt idx="634">
                  <c:v>544.28570000000002</c:v>
                </c:pt>
                <c:pt idx="635">
                  <c:v>545.14290000000005</c:v>
                </c:pt>
                <c:pt idx="636">
                  <c:v>546</c:v>
                </c:pt>
                <c:pt idx="637">
                  <c:v>546.85709999999995</c:v>
                </c:pt>
                <c:pt idx="638">
                  <c:v>547.71429999999998</c:v>
                </c:pt>
                <c:pt idx="639">
                  <c:v>548.57140000000004</c:v>
                </c:pt>
                <c:pt idx="640">
                  <c:v>549.42859999999996</c:v>
                </c:pt>
                <c:pt idx="641">
                  <c:v>550.28570000000002</c:v>
                </c:pt>
                <c:pt idx="642">
                  <c:v>551.14290000000005</c:v>
                </c:pt>
                <c:pt idx="643">
                  <c:v>552</c:v>
                </c:pt>
                <c:pt idx="644">
                  <c:v>552.85709999999995</c:v>
                </c:pt>
                <c:pt idx="645">
                  <c:v>553.71429999999998</c:v>
                </c:pt>
                <c:pt idx="646">
                  <c:v>554.57140000000004</c:v>
                </c:pt>
                <c:pt idx="647">
                  <c:v>555.42859999999996</c:v>
                </c:pt>
                <c:pt idx="648">
                  <c:v>556.28570000000002</c:v>
                </c:pt>
                <c:pt idx="649">
                  <c:v>557.14290000000005</c:v>
                </c:pt>
                <c:pt idx="650">
                  <c:v>558</c:v>
                </c:pt>
                <c:pt idx="651">
                  <c:v>558.85709999999995</c:v>
                </c:pt>
                <c:pt idx="652">
                  <c:v>559.71429999999998</c:v>
                </c:pt>
                <c:pt idx="653">
                  <c:v>560.57140000000004</c:v>
                </c:pt>
                <c:pt idx="654">
                  <c:v>561.42859999999996</c:v>
                </c:pt>
                <c:pt idx="655">
                  <c:v>562.28570000000002</c:v>
                </c:pt>
                <c:pt idx="656">
                  <c:v>563.14290000000005</c:v>
                </c:pt>
                <c:pt idx="657">
                  <c:v>564</c:v>
                </c:pt>
                <c:pt idx="658">
                  <c:v>564.85709999999995</c:v>
                </c:pt>
              </c:numCache>
            </c:numRef>
          </c:xVal>
          <c:yVal>
            <c:numRef>
              <c:f>'24x6'!$I$2:$I$645</c:f>
              <c:numCache>
                <c:formatCode>General</c:formatCode>
                <c:ptCount val="644"/>
                <c:pt idx="0">
                  <c:v>3.5671243956044001</c:v>
                </c:pt>
                <c:pt idx="1">
                  <c:v>4.3980268131868101</c:v>
                </c:pt>
                <c:pt idx="2">
                  <c:v>4.61892923076923</c:v>
                </c:pt>
                <c:pt idx="3">
                  <c:v>4.6598316483516502</c:v>
                </c:pt>
                <c:pt idx="4">
                  <c:v>4.6907340659340697</c:v>
                </c:pt>
                <c:pt idx="5">
                  <c:v>4.7216364835164804</c:v>
                </c:pt>
                <c:pt idx="6">
                  <c:v>4.7425389010989001</c:v>
                </c:pt>
                <c:pt idx="7">
                  <c:v>4.7834413186813203</c:v>
                </c:pt>
                <c:pt idx="8">
                  <c:v>4.8143437362637398</c:v>
                </c:pt>
                <c:pt idx="9">
                  <c:v>4.8452461538461504</c:v>
                </c:pt>
                <c:pt idx="10">
                  <c:v>4.9341999999999997</c:v>
                </c:pt>
                <c:pt idx="11">
                  <c:v>4.9351000000000003</c:v>
                </c:pt>
                <c:pt idx="12">
                  <c:v>4.9413</c:v>
                </c:pt>
                <c:pt idx="13">
                  <c:v>4.9539</c:v>
                </c:pt>
                <c:pt idx="14">
                  <c:v>4.9718</c:v>
                </c:pt>
                <c:pt idx="15">
                  <c:v>4.9968000000000004</c:v>
                </c:pt>
                <c:pt idx="16">
                  <c:v>5.0286999999999997</c:v>
                </c:pt>
                <c:pt idx="17">
                  <c:v>5.0636999999999999</c:v>
                </c:pt>
                <c:pt idx="18">
                  <c:v>5.1006999999999998</c:v>
                </c:pt>
                <c:pt idx="19">
                  <c:v>5.1412000000000004</c:v>
                </c:pt>
                <c:pt idx="20">
                  <c:v>5.1845999999999997</c:v>
                </c:pt>
                <c:pt idx="21">
                  <c:v>5.2295999999999996</c:v>
                </c:pt>
                <c:pt idx="22">
                  <c:v>5.2739000000000003</c:v>
                </c:pt>
                <c:pt idx="23">
                  <c:v>5.3177000000000003</c:v>
                </c:pt>
                <c:pt idx="24">
                  <c:v>5.3620000000000001</c:v>
                </c:pt>
                <c:pt idx="25">
                  <c:v>5.4058999999999999</c:v>
                </c:pt>
                <c:pt idx="26">
                  <c:v>5.4496000000000002</c:v>
                </c:pt>
                <c:pt idx="27">
                  <c:v>5.4930000000000003</c:v>
                </c:pt>
                <c:pt idx="28">
                  <c:v>5.5358999999999998</c:v>
                </c:pt>
                <c:pt idx="29">
                  <c:v>5.5785999999999998</c:v>
                </c:pt>
                <c:pt idx="30">
                  <c:v>5.6208999999999998</c:v>
                </c:pt>
                <c:pt idx="31">
                  <c:v>5.6638000000000002</c:v>
                </c:pt>
                <c:pt idx="32">
                  <c:v>5.7070999999999996</c:v>
                </c:pt>
                <c:pt idx="33">
                  <c:v>5.7503000000000002</c:v>
                </c:pt>
                <c:pt idx="34">
                  <c:v>5.7930000000000001</c:v>
                </c:pt>
                <c:pt idx="35">
                  <c:v>5.8352000000000004</c:v>
                </c:pt>
                <c:pt idx="36">
                  <c:v>5.8779000000000003</c:v>
                </c:pt>
                <c:pt idx="37">
                  <c:v>5.9206000000000003</c:v>
                </c:pt>
                <c:pt idx="38">
                  <c:v>5.9630000000000001</c:v>
                </c:pt>
                <c:pt idx="39">
                  <c:v>6.0048000000000004</c:v>
                </c:pt>
                <c:pt idx="40">
                  <c:v>6.0464000000000002</c:v>
                </c:pt>
                <c:pt idx="41">
                  <c:v>6.0869999999999997</c:v>
                </c:pt>
                <c:pt idx="42">
                  <c:v>6.1273</c:v>
                </c:pt>
                <c:pt idx="43">
                  <c:v>6.1364000000000001</c:v>
                </c:pt>
                <c:pt idx="44">
                  <c:v>6.1879999999999997</c:v>
                </c:pt>
                <c:pt idx="45">
                  <c:v>6.2423999999999999</c:v>
                </c:pt>
                <c:pt idx="46">
                  <c:v>6.2497999999999996</c:v>
                </c:pt>
                <c:pt idx="47">
                  <c:v>6.3056999999999999</c:v>
                </c:pt>
                <c:pt idx="48">
                  <c:v>6.3292000000000002</c:v>
                </c:pt>
                <c:pt idx="49">
                  <c:v>6.3780000000000001</c:v>
                </c:pt>
                <c:pt idx="50">
                  <c:v>6.4093</c:v>
                </c:pt>
                <c:pt idx="51">
                  <c:v>6.4542999999999999</c:v>
                </c:pt>
                <c:pt idx="52">
                  <c:v>6.4897999999999998</c:v>
                </c:pt>
                <c:pt idx="53">
                  <c:v>6.5324999999999998</c:v>
                </c:pt>
                <c:pt idx="54">
                  <c:v>6.5694999999999997</c:v>
                </c:pt>
                <c:pt idx="55">
                  <c:v>6.61</c:v>
                </c:pt>
                <c:pt idx="56">
                  <c:v>6.6473000000000004</c:v>
                </c:pt>
                <c:pt idx="57">
                  <c:v>6.6863000000000001</c:v>
                </c:pt>
                <c:pt idx="58">
                  <c:v>6.7233000000000001</c:v>
                </c:pt>
                <c:pt idx="59">
                  <c:v>6.7610000000000001</c:v>
                </c:pt>
                <c:pt idx="60">
                  <c:v>6.7972999999999999</c:v>
                </c:pt>
                <c:pt idx="61">
                  <c:v>6.8342000000000001</c:v>
                </c:pt>
                <c:pt idx="62">
                  <c:v>6.87</c:v>
                </c:pt>
                <c:pt idx="63">
                  <c:v>6.9062999999999999</c:v>
                </c:pt>
                <c:pt idx="64">
                  <c:v>6.9413999999999998</c:v>
                </c:pt>
                <c:pt idx="65">
                  <c:v>6.9767000000000001</c:v>
                </c:pt>
                <c:pt idx="66">
                  <c:v>7.0113000000000003</c:v>
                </c:pt>
                <c:pt idx="67">
                  <c:v>7.0457999999999998</c:v>
                </c:pt>
                <c:pt idx="68">
                  <c:v>7.0801999999999996</c:v>
                </c:pt>
                <c:pt idx="69">
                  <c:v>7.1140999999999996</c:v>
                </c:pt>
                <c:pt idx="70">
                  <c:v>7.1478000000000002</c:v>
                </c:pt>
                <c:pt idx="71">
                  <c:v>7.1816000000000004</c:v>
                </c:pt>
                <c:pt idx="72">
                  <c:v>7.2152000000000003</c:v>
                </c:pt>
                <c:pt idx="73">
                  <c:v>7.2489999999999997</c:v>
                </c:pt>
                <c:pt idx="74">
                  <c:v>7.2824</c:v>
                </c:pt>
                <c:pt idx="75">
                  <c:v>7.3158000000000003</c:v>
                </c:pt>
                <c:pt idx="76">
                  <c:v>7.3489000000000004</c:v>
                </c:pt>
                <c:pt idx="77">
                  <c:v>7.3818999999999999</c:v>
                </c:pt>
                <c:pt idx="78">
                  <c:v>7.4146000000000001</c:v>
                </c:pt>
                <c:pt idx="79">
                  <c:v>7.4470999999999998</c:v>
                </c:pt>
                <c:pt idx="80">
                  <c:v>7.4794</c:v>
                </c:pt>
                <c:pt idx="81">
                  <c:v>7.5110000000000001</c:v>
                </c:pt>
                <c:pt idx="82">
                  <c:v>7.5429000000000004</c:v>
                </c:pt>
                <c:pt idx="83">
                  <c:v>7.5742000000000003</c:v>
                </c:pt>
                <c:pt idx="84">
                  <c:v>7.6055999999999999</c:v>
                </c:pt>
                <c:pt idx="85">
                  <c:v>7.6368999999999998</c:v>
                </c:pt>
                <c:pt idx="86">
                  <c:v>7.6670999999999996</c:v>
                </c:pt>
                <c:pt idx="87">
                  <c:v>7.6974999999999998</c:v>
                </c:pt>
                <c:pt idx="88">
                  <c:v>7.7270000000000003</c:v>
                </c:pt>
                <c:pt idx="89">
                  <c:v>7.7567000000000004</c:v>
                </c:pt>
                <c:pt idx="90">
                  <c:v>7.7854999999999999</c:v>
                </c:pt>
                <c:pt idx="91">
                  <c:v>7.8140999999999998</c:v>
                </c:pt>
                <c:pt idx="92">
                  <c:v>7.8422000000000001</c:v>
                </c:pt>
                <c:pt idx="93">
                  <c:v>7.8696999999999999</c:v>
                </c:pt>
                <c:pt idx="94">
                  <c:v>7.8967999999999998</c:v>
                </c:pt>
                <c:pt idx="95">
                  <c:v>7.9234999999999998</c:v>
                </c:pt>
                <c:pt idx="96">
                  <c:v>7.9497999999999998</c:v>
                </c:pt>
                <c:pt idx="97">
                  <c:v>7.9748000000000001</c:v>
                </c:pt>
                <c:pt idx="98">
                  <c:v>8.0000999999999998</c:v>
                </c:pt>
                <c:pt idx="99">
                  <c:v>8.0250000000000004</c:v>
                </c:pt>
                <c:pt idx="100">
                  <c:v>8.0494000000000003</c:v>
                </c:pt>
                <c:pt idx="101">
                  <c:v>8.0736000000000008</c:v>
                </c:pt>
                <c:pt idx="102">
                  <c:v>8.0975999999999999</c:v>
                </c:pt>
                <c:pt idx="103">
                  <c:v>8.1212</c:v>
                </c:pt>
                <c:pt idx="104">
                  <c:v>8.1443999999999992</c:v>
                </c:pt>
                <c:pt idx="105">
                  <c:v>8.1672999999999991</c:v>
                </c:pt>
                <c:pt idx="106">
                  <c:v>8.1905000000000001</c:v>
                </c:pt>
                <c:pt idx="107">
                  <c:v>8.2135999999999996</c:v>
                </c:pt>
                <c:pt idx="108">
                  <c:v>8.2363999999999997</c:v>
                </c:pt>
                <c:pt idx="109">
                  <c:v>8.2591999999999999</c:v>
                </c:pt>
                <c:pt idx="110">
                  <c:v>8.2817000000000007</c:v>
                </c:pt>
                <c:pt idx="111">
                  <c:v>8.3042999999999996</c:v>
                </c:pt>
                <c:pt idx="112">
                  <c:v>8.3262999999999998</c:v>
                </c:pt>
                <c:pt idx="113">
                  <c:v>8.3484999999999996</c:v>
                </c:pt>
                <c:pt idx="114">
                  <c:v>8.3697999999999997</c:v>
                </c:pt>
                <c:pt idx="115">
                  <c:v>8.3919999999999995</c:v>
                </c:pt>
                <c:pt idx="116">
                  <c:v>8.4131999999999998</c:v>
                </c:pt>
                <c:pt idx="117">
                  <c:v>8.4345999999999997</c:v>
                </c:pt>
                <c:pt idx="118">
                  <c:v>8.4555000000000007</c:v>
                </c:pt>
                <c:pt idx="119">
                  <c:v>8.4763999999999999</c:v>
                </c:pt>
                <c:pt idx="120">
                  <c:v>8.4969000000000001</c:v>
                </c:pt>
                <c:pt idx="121">
                  <c:v>8.5172000000000008</c:v>
                </c:pt>
                <c:pt idx="122">
                  <c:v>8.5366999999999997</c:v>
                </c:pt>
                <c:pt idx="123">
                  <c:v>8.5569000000000006</c:v>
                </c:pt>
                <c:pt idx="124">
                  <c:v>8.5762999999999998</c:v>
                </c:pt>
                <c:pt idx="125">
                  <c:v>8.5958000000000006</c:v>
                </c:pt>
                <c:pt idx="126">
                  <c:v>8.6148000000000007</c:v>
                </c:pt>
                <c:pt idx="127">
                  <c:v>8.6338000000000008</c:v>
                </c:pt>
                <c:pt idx="128">
                  <c:v>8.6523000000000003</c:v>
                </c:pt>
                <c:pt idx="129">
                  <c:v>8.6709999999999994</c:v>
                </c:pt>
                <c:pt idx="130">
                  <c:v>8.6891999999999996</c:v>
                </c:pt>
                <c:pt idx="131">
                  <c:v>8.7079000000000004</c:v>
                </c:pt>
                <c:pt idx="132">
                  <c:v>8.7257999999999996</c:v>
                </c:pt>
                <c:pt idx="133">
                  <c:v>8.7439</c:v>
                </c:pt>
                <c:pt idx="134">
                  <c:v>8.7609999999999992</c:v>
                </c:pt>
                <c:pt idx="135">
                  <c:v>8.7788000000000004</c:v>
                </c:pt>
                <c:pt idx="136">
                  <c:v>8.7954000000000008</c:v>
                </c:pt>
                <c:pt idx="137">
                  <c:v>8.8127999999999993</c:v>
                </c:pt>
                <c:pt idx="138">
                  <c:v>8.8290000000000006</c:v>
                </c:pt>
                <c:pt idx="139">
                  <c:v>8.8459000000000003</c:v>
                </c:pt>
                <c:pt idx="140">
                  <c:v>8.8619000000000003</c:v>
                </c:pt>
                <c:pt idx="141">
                  <c:v>8.8780999999999999</c:v>
                </c:pt>
                <c:pt idx="142">
                  <c:v>8.8935999999999993</c:v>
                </c:pt>
                <c:pt idx="143">
                  <c:v>8.9092000000000002</c:v>
                </c:pt>
                <c:pt idx="144">
                  <c:v>8.9242000000000008</c:v>
                </c:pt>
                <c:pt idx="145">
                  <c:v>8.9390999999999998</c:v>
                </c:pt>
                <c:pt idx="146">
                  <c:v>8.9525000000000006</c:v>
                </c:pt>
                <c:pt idx="147">
                  <c:v>8.9665999999999997</c:v>
                </c:pt>
                <c:pt idx="148">
                  <c:v>8.9808000000000003</c:v>
                </c:pt>
                <c:pt idx="149">
                  <c:v>8.9943000000000008</c:v>
                </c:pt>
                <c:pt idx="150">
                  <c:v>9.0082000000000004</c:v>
                </c:pt>
                <c:pt idx="151">
                  <c:v>9.0214999999999996</c:v>
                </c:pt>
                <c:pt idx="152">
                  <c:v>9.0349000000000004</c:v>
                </c:pt>
                <c:pt idx="153">
                  <c:v>9.0480999999999998</c:v>
                </c:pt>
                <c:pt idx="154">
                  <c:v>9.0611999999999995</c:v>
                </c:pt>
                <c:pt idx="155">
                  <c:v>9.0739999999999998</c:v>
                </c:pt>
                <c:pt idx="156">
                  <c:v>9.0868000000000002</c:v>
                </c:pt>
                <c:pt idx="157">
                  <c:v>9.0998000000000001</c:v>
                </c:pt>
                <c:pt idx="158">
                  <c:v>9.1121999999999996</c:v>
                </c:pt>
                <c:pt idx="159">
                  <c:v>9.1249000000000002</c:v>
                </c:pt>
                <c:pt idx="160">
                  <c:v>9.1359999999999992</c:v>
                </c:pt>
                <c:pt idx="161">
                  <c:v>9.1483000000000008</c:v>
                </c:pt>
                <c:pt idx="162">
                  <c:v>9.1602999999999994</c:v>
                </c:pt>
                <c:pt idx="163">
                  <c:v>9.1719000000000008</c:v>
                </c:pt>
                <c:pt idx="164">
                  <c:v>9.1843000000000004</c:v>
                </c:pt>
                <c:pt idx="165">
                  <c:v>9.1963000000000008</c:v>
                </c:pt>
                <c:pt idx="166">
                  <c:v>9.2087000000000003</c:v>
                </c:pt>
                <c:pt idx="167">
                  <c:v>9.2197999999999993</c:v>
                </c:pt>
                <c:pt idx="168">
                  <c:v>9.2317</c:v>
                </c:pt>
                <c:pt idx="169">
                  <c:v>9.2428000000000008</c:v>
                </c:pt>
                <c:pt idx="170">
                  <c:v>9.2544000000000004</c:v>
                </c:pt>
                <c:pt idx="171">
                  <c:v>9.2654999999999994</c:v>
                </c:pt>
                <c:pt idx="172">
                  <c:v>9.2754999999999992</c:v>
                </c:pt>
                <c:pt idx="173">
                  <c:v>9.2863000000000007</c:v>
                </c:pt>
                <c:pt idx="174">
                  <c:v>9.2972999999999999</c:v>
                </c:pt>
                <c:pt idx="175">
                  <c:v>9.3079000000000001</c:v>
                </c:pt>
                <c:pt idx="176">
                  <c:v>9.3187999999999995</c:v>
                </c:pt>
                <c:pt idx="177">
                  <c:v>9.3287999999999993</c:v>
                </c:pt>
                <c:pt idx="178">
                  <c:v>9.3393999999999995</c:v>
                </c:pt>
                <c:pt idx="179">
                  <c:v>9.3488000000000007</c:v>
                </c:pt>
                <c:pt idx="180">
                  <c:v>9.3595000000000006</c:v>
                </c:pt>
                <c:pt idx="181">
                  <c:v>9.3688000000000002</c:v>
                </c:pt>
                <c:pt idx="182">
                  <c:v>9.3792000000000009</c:v>
                </c:pt>
                <c:pt idx="183">
                  <c:v>9.3889999999999993</c:v>
                </c:pt>
                <c:pt idx="184">
                  <c:v>9.3986999999999998</c:v>
                </c:pt>
                <c:pt idx="185">
                  <c:v>9.4084000000000003</c:v>
                </c:pt>
                <c:pt idx="186">
                  <c:v>9.4181000000000008</c:v>
                </c:pt>
                <c:pt idx="187">
                  <c:v>9.4275000000000002</c:v>
                </c:pt>
                <c:pt idx="188">
                  <c:v>9.4369999999999994</c:v>
                </c:pt>
                <c:pt idx="189">
                  <c:v>9.4466000000000001</c:v>
                </c:pt>
                <c:pt idx="190">
                  <c:v>9.4556000000000004</c:v>
                </c:pt>
                <c:pt idx="191">
                  <c:v>9.4648000000000003</c:v>
                </c:pt>
                <c:pt idx="192">
                  <c:v>9.4735999999999994</c:v>
                </c:pt>
                <c:pt idx="193">
                  <c:v>9.4822000000000006</c:v>
                </c:pt>
                <c:pt idx="194">
                  <c:v>9.4905000000000008</c:v>
                </c:pt>
                <c:pt idx="195">
                  <c:v>9.4992999999999999</c:v>
                </c:pt>
                <c:pt idx="196">
                  <c:v>9.5076999999999998</c:v>
                </c:pt>
                <c:pt idx="197">
                  <c:v>9.5161999999999995</c:v>
                </c:pt>
                <c:pt idx="198">
                  <c:v>9.5245999999999995</c:v>
                </c:pt>
                <c:pt idx="199">
                  <c:v>9.5326000000000004</c:v>
                </c:pt>
                <c:pt idx="200">
                  <c:v>9.5402000000000005</c:v>
                </c:pt>
                <c:pt idx="201">
                  <c:v>9.5485000000000007</c:v>
                </c:pt>
                <c:pt idx="202">
                  <c:v>9.5562000000000005</c:v>
                </c:pt>
                <c:pt idx="203">
                  <c:v>9.5638000000000005</c:v>
                </c:pt>
                <c:pt idx="204">
                  <c:v>9.5714000000000006</c:v>
                </c:pt>
                <c:pt idx="205">
                  <c:v>9.5792999999999999</c:v>
                </c:pt>
                <c:pt idx="206">
                  <c:v>9.5866000000000007</c:v>
                </c:pt>
                <c:pt idx="207">
                  <c:v>9.5943000000000005</c:v>
                </c:pt>
                <c:pt idx="208">
                  <c:v>9.6014999999999997</c:v>
                </c:pt>
                <c:pt idx="209">
                  <c:v>9.6089000000000002</c:v>
                </c:pt>
                <c:pt idx="210">
                  <c:v>9.6160999999999994</c:v>
                </c:pt>
                <c:pt idx="211">
                  <c:v>9.6232000000000006</c:v>
                </c:pt>
                <c:pt idx="212">
                  <c:v>9.6303000000000001</c:v>
                </c:pt>
                <c:pt idx="213">
                  <c:v>9.6366999999999994</c:v>
                </c:pt>
                <c:pt idx="214">
                  <c:v>9.6435999999999993</c:v>
                </c:pt>
                <c:pt idx="215">
                  <c:v>9.6501999999999999</c:v>
                </c:pt>
                <c:pt idx="216">
                  <c:v>9.657</c:v>
                </c:pt>
                <c:pt idx="217">
                  <c:v>9.6635000000000009</c:v>
                </c:pt>
                <c:pt idx="218">
                  <c:v>9.6702999999999992</c:v>
                </c:pt>
                <c:pt idx="219">
                  <c:v>9.6765000000000008</c:v>
                </c:pt>
                <c:pt idx="220">
                  <c:v>9.6827000000000005</c:v>
                </c:pt>
                <c:pt idx="221">
                  <c:v>9.6890999999999998</c:v>
                </c:pt>
                <c:pt idx="222">
                  <c:v>9.6953999999999994</c:v>
                </c:pt>
                <c:pt idx="223">
                  <c:v>9.7015999999999991</c:v>
                </c:pt>
                <c:pt idx="224">
                  <c:v>9.7078000000000007</c:v>
                </c:pt>
                <c:pt idx="225">
                  <c:v>9.7141999999999999</c:v>
                </c:pt>
                <c:pt idx="226">
                  <c:v>9.7200000000000006</c:v>
                </c:pt>
                <c:pt idx="227">
                  <c:v>9.7262000000000004</c:v>
                </c:pt>
                <c:pt idx="228">
                  <c:v>9.7321000000000009</c:v>
                </c:pt>
                <c:pt idx="229">
                  <c:v>9.7379999999999995</c:v>
                </c:pt>
                <c:pt idx="230">
                  <c:v>9.7437000000000005</c:v>
                </c:pt>
                <c:pt idx="231">
                  <c:v>9.7494999999999994</c:v>
                </c:pt>
                <c:pt idx="232">
                  <c:v>9.7550000000000008</c:v>
                </c:pt>
                <c:pt idx="233">
                  <c:v>9.7606000000000002</c:v>
                </c:pt>
                <c:pt idx="234">
                  <c:v>9.766</c:v>
                </c:pt>
                <c:pt idx="235">
                  <c:v>9.7713999999999999</c:v>
                </c:pt>
                <c:pt idx="236">
                  <c:v>9.7766999999999999</c:v>
                </c:pt>
                <c:pt idx="237">
                  <c:v>9.7820999999999998</c:v>
                </c:pt>
                <c:pt idx="238">
                  <c:v>9.7873000000000001</c:v>
                </c:pt>
                <c:pt idx="239">
                  <c:v>9.7925000000000004</c:v>
                </c:pt>
                <c:pt idx="240">
                  <c:v>9.7975999999999992</c:v>
                </c:pt>
                <c:pt idx="241">
                  <c:v>9.8026</c:v>
                </c:pt>
                <c:pt idx="242">
                  <c:v>9.8074999999999992</c:v>
                </c:pt>
                <c:pt idx="243">
                  <c:v>9.8123000000000005</c:v>
                </c:pt>
                <c:pt idx="244">
                  <c:v>9.8170999999999999</c:v>
                </c:pt>
                <c:pt idx="245">
                  <c:v>9.8217999999999996</c:v>
                </c:pt>
                <c:pt idx="246">
                  <c:v>9.8264999999999993</c:v>
                </c:pt>
                <c:pt idx="247">
                  <c:v>9.8310999999999993</c:v>
                </c:pt>
                <c:pt idx="248">
                  <c:v>9.8355999999999995</c:v>
                </c:pt>
                <c:pt idx="249">
                  <c:v>9.84</c:v>
                </c:pt>
                <c:pt idx="250">
                  <c:v>9.8443000000000005</c:v>
                </c:pt>
                <c:pt idx="251">
                  <c:v>9.8486999999999991</c:v>
                </c:pt>
                <c:pt idx="252">
                  <c:v>9.8529999999999998</c:v>
                </c:pt>
                <c:pt idx="253">
                  <c:v>9.8573000000000004</c:v>
                </c:pt>
                <c:pt idx="254">
                  <c:v>9.8613999999999997</c:v>
                </c:pt>
                <c:pt idx="255">
                  <c:v>9.8657000000000004</c:v>
                </c:pt>
                <c:pt idx="256">
                  <c:v>9.8696999999999999</c:v>
                </c:pt>
                <c:pt idx="257">
                  <c:v>9.8737999999999992</c:v>
                </c:pt>
                <c:pt idx="258">
                  <c:v>9.8778000000000006</c:v>
                </c:pt>
                <c:pt idx="259">
                  <c:v>9.8823000000000008</c:v>
                </c:pt>
                <c:pt idx="260">
                  <c:v>9.8862000000000005</c:v>
                </c:pt>
                <c:pt idx="261">
                  <c:v>9.8902999999999999</c:v>
                </c:pt>
                <c:pt idx="262">
                  <c:v>9.8940999999999999</c:v>
                </c:pt>
                <c:pt idx="263">
                  <c:v>9.8983000000000008</c:v>
                </c:pt>
                <c:pt idx="264">
                  <c:v>9.9011999999999993</c:v>
                </c:pt>
                <c:pt idx="265">
                  <c:v>9.9053000000000004</c:v>
                </c:pt>
                <c:pt idx="266">
                  <c:v>9.9085000000000001</c:v>
                </c:pt>
                <c:pt idx="267">
                  <c:v>9.9123999999999999</c:v>
                </c:pt>
                <c:pt idx="268">
                  <c:v>9.9156999999999993</c:v>
                </c:pt>
                <c:pt idx="269">
                  <c:v>9.9194999999999993</c:v>
                </c:pt>
                <c:pt idx="270">
                  <c:v>9.9225999999999992</c:v>
                </c:pt>
                <c:pt idx="271">
                  <c:v>9.9262999999999995</c:v>
                </c:pt>
                <c:pt idx="272">
                  <c:v>9.9295000000000009</c:v>
                </c:pt>
                <c:pt idx="273">
                  <c:v>9.9321000000000002</c:v>
                </c:pt>
                <c:pt idx="274">
                  <c:v>9.9362999999999992</c:v>
                </c:pt>
                <c:pt idx="275">
                  <c:v>9.9392999999999994</c:v>
                </c:pt>
                <c:pt idx="276">
                  <c:v>9.9429999999999996</c:v>
                </c:pt>
                <c:pt idx="277">
                  <c:v>9.9459999999999997</c:v>
                </c:pt>
                <c:pt idx="278">
                  <c:v>9.9486000000000008</c:v>
                </c:pt>
                <c:pt idx="279">
                  <c:v>9.9525000000000006</c:v>
                </c:pt>
                <c:pt idx="280">
                  <c:v>9.9553999999999991</c:v>
                </c:pt>
                <c:pt idx="281">
                  <c:v>9.9588999999999999</c:v>
                </c:pt>
                <c:pt idx="282">
                  <c:v>9.9618000000000002</c:v>
                </c:pt>
                <c:pt idx="283">
                  <c:v>9.9650999999999996</c:v>
                </c:pt>
                <c:pt idx="284">
                  <c:v>9.968</c:v>
                </c:pt>
                <c:pt idx="285">
                  <c:v>9.9710999999999999</c:v>
                </c:pt>
                <c:pt idx="286">
                  <c:v>9.9732000000000003</c:v>
                </c:pt>
                <c:pt idx="287">
                  <c:v>9.9763000000000002</c:v>
                </c:pt>
                <c:pt idx="288">
                  <c:v>9.9787999999999997</c:v>
                </c:pt>
                <c:pt idx="289">
                  <c:v>9.9817999999999998</c:v>
                </c:pt>
                <c:pt idx="290">
                  <c:v>9.9844000000000008</c:v>
                </c:pt>
                <c:pt idx="291">
                  <c:v>9.9872999999999994</c:v>
                </c:pt>
                <c:pt idx="292">
                  <c:v>9.99</c:v>
                </c:pt>
                <c:pt idx="293">
                  <c:v>9.9928000000000008</c:v>
                </c:pt>
                <c:pt idx="294">
                  <c:v>9.9954999999999998</c:v>
                </c:pt>
                <c:pt idx="295">
                  <c:v>9.9983000000000004</c:v>
                </c:pt>
                <c:pt idx="296">
                  <c:v>10.000999999999999</c:v>
                </c:pt>
                <c:pt idx="297">
                  <c:v>10.0037</c:v>
                </c:pt>
                <c:pt idx="298">
                  <c:v>10.006399999999999</c:v>
                </c:pt>
                <c:pt idx="299">
                  <c:v>10.009</c:v>
                </c:pt>
                <c:pt idx="300">
                  <c:v>10.011699999999999</c:v>
                </c:pt>
                <c:pt idx="301">
                  <c:v>10.0143</c:v>
                </c:pt>
                <c:pt idx="302">
                  <c:v>10.0169</c:v>
                </c:pt>
                <c:pt idx="303">
                  <c:v>10.019399999999999</c:v>
                </c:pt>
                <c:pt idx="304">
                  <c:v>10.021800000000001</c:v>
                </c:pt>
                <c:pt idx="305">
                  <c:v>10.0242</c:v>
                </c:pt>
                <c:pt idx="306">
                  <c:v>10.0265</c:v>
                </c:pt>
                <c:pt idx="307">
                  <c:v>10.0288</c:v>
                </c:pt>
                <c:pt idx="308">
                  <c:v>10.0312</c:v>
                </c:pt>
                <c:pt idx="309">
                  <c:v>10.0335</c:v>
                </c:pt>
                <c:pt idx="310">
                  <c:v>10.0358</c:v>
                </c:pt>
                <c:pt idx="311">
                  <c:v>10.0381</c:v>
                </c:pt>
                <c:pt idx="312">
                  <c:v>10.0404</c:v>
                </c:pt>
                <c:pt idx="313">
                  <c:v>10.0426</c:v>
                </c:pt>
                <c:pt idx="314">
                  <c:v>10.0449</c:v>
                </c:pt>
                <c:pt idx="315">
                  <c:v>10.0472</c:v>
                </c:pt>
                <c:pt idx="316">
                  <c:v>10.0494</c:v>
                </c:pt>
                <c:pt idx="317">
                  <c:v>10.051600000000001</c:v>
                </c:pt>
                <c:pt idx="318">
                  <c:v>10.053699999999999</c:v>
                </c:pt>
                <c:pt idx="319">
                  <c:v>10.055899999999999</c:v>
                </c:pt>
                <c:pt idx="320">
                  <c:v>10.0581</c:v>
                </c:pt>
                <c:pt idx="321">
                  <c:v>10.0603</c:v>
                </c:pt>
                <c:pt idx="322">
                  <c:v>10.0624</c:v>
                </c:pt>
                <c:pt idx="323">
                  <c:v>10.064299999999999</c:v>
                </c:pt>
                <c:pt idx="324">
                  <c:v>10.0664</c:v>
                </c:pt>
                <c:pt idx="325">
                  <c:v>10.0685</c:v>
                </c:pt>
                <c:pt idx="326">
                  <c:v>10.070499999999999</c:v>
                </c:pt>
                <c:pt idx="327">
                  <c:v>10.0726</c:v>
                </c:pt>
                <c:pt idx="328">
                  <c:v>10.0745</c:v>
                </c:pt>
                <c:pt idx="329">
                  <c:v>10.076599999999999</c:v>
                </c:pt>
                <c:pt idx="330">
                  <c:v>10.0785</c:v>
                </c:pt>
                <c:pt idx="331">
                  <c:v>10.080500000000001</c:v>
                </c:pt>
                <c:pt idx="332">
                  <c:v>10.0824</c:v>
                </c:pt>
                <c:pt idx="333">
                  <c:v>10.0844</c:v>
                </c:pt>
                <c:pt idx="334">
                  <c:v>10.0863</c:v>
                </c:pt>
                <c:pt idx="335">
                  <c:v>10.0883</c:v>
                </c:pt>
                <c:pt idx="336">
                  <c:v>10.090199999999999</c:v>
                </c:pt>
                <c:pt idx="337">
                  <c:v>10.092000000000001</c:v>
                </c:pt>
                <c:pt idx="338">
                  <c:v>10.0939</c:v>
                </c:pt>
                <c:pt idx="339">
                  <c:v>10.095700000000001</c:v>
                </c:pt>
                <c:pt idx="340">
                  <c:v>10.0976</c:v>
                </c:pt>
                <c:pt idx="341">
                  <c:v>10.099399999999999</c:v>
                </c:pt>
                <c:pt idx="342">
                  <c:v>10.1012</c:v>
                </c:pt>
                <c:pt idx="343">
                  <c:v>10.103</c:v>
                </c:pt>
                <c:pt idx="344">
                  <c:v>10.104699999999999</c:v>
                </c:pt>
                <c:pt idx="345">
                  <c:v>10.1065</c:v>
                </c:pt>
                <c:pt idx="346">
                  <c:v>10.1083</c:v>
                </c:pt>
                <c:pt idx="347">
                  <c:v>10.1099</c:v>
                </c:pt>
                <c:pt idx="348">
                  <c:v>10.111700000000001</c:v>
                </c:pt>
                <c:pt idx="349">
                  <c:v>10.113300000000001</c:v>
                </c:pt>
                <c:pt idx="350">
                  <c:v>10.115</c:v>
                </c:pt>
                <c:pt idx="351">
                  <c:v>10.117000000000001</c:v>
                </c:pt>
                <c:pt idx="352">
                  <c:v>10.1183</c:v>
                </c:pt>
                <c:pt idx="353">
                  <c:v>10.120200000000001</c:v>
                </c:pt>
                <c:pt idx="354">
                  <c:v>10.121700000000001</c:v>
                </c:pt>
                <c:pt idx="355">
                  <c:v>10.1235</c:v>
                </c:pt>
                <c:pt idx="356">
                  <c:v>10.125</c:v>
                </c:pt>
                <c:pt idx="357">
                  <c:v>10.1266</c:v>
                </c:pt>
                <c:pt idx="358">
                  <c:v>10.1281</c:v>
                </c:pt>
                <c:pt idx="359">
                  <c:v>10.1297</c:v>
                </c:pt>
                <c:pt idx="360">
                  <c:v>10.1312</c:v>
                </c:pt>
                <c:pt idx="361">
                  <c:v>10.1327</c:v>
                </c:pt>
                <c:pt idx="362">
                  <c:v>10.1342</c:v>
                </c:pt>
                <c:pt idx="363">
                  <c:v>10.135199999999999</c:v>
                </c:pt>
                <c:pt idx="364">
                  <c:v>10.1365</c:v>
                </c:pt>
                <c:pt idx="365">
                  <c:v>10.138</c:v>
                </c:pt>
                <c:pt idx="366">
                  <c:v>10.139200000000001</c:v>
                </c:pt>
                <c:pt idx="367">
                  <c:v>10.140700000000001</c:v>
                </c:pt>
                <c:pt idx="368">
                  <c:v>10.141999999999999</c:v>
                </c:pt>
                <c:pt idx="369">
                  <c:v>10.1434</c:v>
                </c:pt>
                <c:pt idx="370">
                  <c:v>10.1447</c:v>
                </c:pt>
                <c:pt idx="371">
                  <c:v>10.146100000000001</c:v>
                </c:pt>
                <c:pt idx="372">
                  <c:v>10.147399999999999</c:v>
                </c:pt>
                <c:pt idx="373">
                  <c:v>10.1487</c:v>
                </c:pt>
                <c:pt idx="374">
                  <c:v>10.15</c:v>
                </c:pt>
                <c:pt idx="375">
                  <c:v>10.151300000000001</c:v>
                </c:pt>
                <c:pt idx="376">
                  <c:v>10.1525</c:v>
                </c:pt>
                <c:pt idx="377">
                  <c:v>10.1538</c:v>
                </c:pt>
                <c:pt idx="378">
                  <c:v>10.155099999999999</c:v>
                </c:pt>
                <c:pt idx="379">
                  <c:v>10.1563</c:v>
                </c:pt>
                <c:pt idx="380">
                  <c:v>10.1576</c:v>
                </c:pt>
                <c:pt idx="381">
                  <c:v>10.158799999999999</c:v>
                </c:pt>
                <c:pt idx="382">
                  <c:v>10.161899999999999</c:v>
                </c:pt>
                <c:pt idx="383">
                  <c:v>10.1632</c:v>
                </c:pt>
                <c:pt idx="384">
                  <c:v>10.1646</c:v>
                </c:pt>
                <c:pt idx="385">
                  <c:v>10.166</c:v>
                </c:pt>
                <c:pt idx="386">
                  <c:v>10.167199999999999</c:v>
                </c:pt>
                <c:pt idx="387">
                  <c:v>10.1685</c:v>
                </c:pt>
                <c:pt idx="388">
                  <c:v>10.169700000000001</c:v>
                </c:pt>
                <c:pt idx="389">
                  <c:v>10.1713</c:v>
                </c:pt>
                <c:pt idx="390">
                  <c:v>10.1723</c:v>
                </c:pt>
                <c:pt idx="391">
                  <c:v>10.173500000000001</c:v>
                </c:pt>
                <c:pt idx="392">
                  <c:v>10.1752</c:v>
                </c:pt>
                <c:pt idx="393">
                  <c:v>10.176</c:v>
                </c:pt>
                <c:pt idx="394">
                  <c:v>10.1775</c:v>
                </c:pt>
                <c:pt idx="395">
                  <c:v>10.1784</c:v>
                </c:pt>
                <c:pt idx="396">
                  <c:v>10.1797</c:v>
                </c:pt>
                <c:pt idx="397">
                  <c:v>10.1807</c:v>
                </c:pt>
                <c:pt idx="398">
                  <c:v>10.181900000000001</c:v>
                </c:pt>
                <c:pt idx="399">
                  <c:v>10.1829</c:v>
                </c:pt>
                <c:pt idx="400">
                  <c:v>10.183999999999999</c:v>
                </c:pt>
                <c:pt idx="401">
                  <c:v>10.185</c:v>
                </c:pt>
                <c:pt idx="402">
                  <c:v>10.186199999999999</c:v>
                </c:pt>
                <c:pt idx="403">
                  <c:v>10.1873</c:v>
                </c:pt>
                <c:pt idx="404">
                  <c:v>10.1883</c:v>
                </c:pt>
                <c:pt idx="405">
                  <c:v>10.189299999999999</c:v>
                </c:pt>
                <c:pt idx="406">
                  <c:v>10.190300000000001</c:v>
                </c:pt>
                <c:pt idx="407">
                  <c:v>10.1912</c:v>
                </c:pt>
                <c:pt idx="408">
                  <c:v>10.1922</c:v>
                </c:pt>
                <c:pt idx="409">
                  <c:v>10.193099999999999</c:v>
                </c:pt>
                <c:pt idx="410">
                  <c:v>10.194100000000001</c:v>
                </c:pt>
                <c:pt idx="411">
                  <c:v>10.194900000000001</c:v>
                </c:pt>
                <c:pt idx="412">
                  <c:v>10.1958</c:v>
                </c:pt>
                <c:pt idx="413">
                  <c:v>10.1966</c:v>
                </c:pt>
                <c:pt idx="414">
                  <c:v>10.1975</c:v>
                </c:pt>
                <c:pt idx="415">
                  <c:v>10.198399999999999</c:v>
                </c:pt>
                <c:pt idx="416">
                  <c:v>10.199199999999999</c:v>
                </c:pt>
                <c:pt idx="417">
                  <c:v>10.200100000000001</c:v>
                </c:pt>
                <c:pt idx="418">
                  <c:v>10.200900000000001</c:v>
                </c:pt>
                <c:pt idx="419">
                  <c:v>10.2018</c:v>
                </c:pt>
                <c:pt idx="420">
                  <c:v>10.2026</c:v>
                </c:pt>
                <c:pt idx="421">
                  <c:v>10.2034</c:v>
                </c:pt>
                <c:pt idx="422">
                  <c:v>10.2042</c:v>
                </c:pt>
                <c:pt idx="423">
                  <c:v>10.205</c:v>
                </c:pt>
                <c:pt idx="424">
                  <c:v>10.2059</c:v>
                </c:pt>
                <c:pt idx="425">
                  <c:v>10.2066</c:v>
                </c:pt>
                <c:pt idx="426">
                  <c:v>10.2074</c:v>
                </c:pt>
                <c:pt idx="427">
                  <c:v>10.2082</c:v>
                </c:pt>
                <c:pt idx="428">
                  <c:v>10.209</c:v>
                </c:pt>
                <c:pt idx="429">
                  <c:v>10.2098</c:v>
                </c:pt>
                <c:pt idx="430">
                  <c:v>10.2105</c:v>
                </c:pt>
                <c:pt idx="431">
                  <c:v>10.2113</c:v>
                </c:pt>
                <c:pt idx="432">
                  <c:v>10.2121</c:v>
                </c:pt>
                <c:pt idx="433">
                  <c:v>10.212899999999999</c:v>
                </c:pt>
                <c:pt idx="434">
                  <c:v>10.213699999999999</c:v>
                </c:pt>
                <c:pt idx="435">
                  <c:v>10.214399999999999</c:v>
                </c:pt>
                <c:pt idx="436">
                  <c:v>10.2151</c:v>
                </c:pt>
                <c:pt idx="437">
                  <c:v>10.2159</c:v>
                </c:pt>
                <c:pt idx="438">
                  <c:v>10.2166</c:v>
                </c:pt>
                <c:pt idx="439">
                  <c:v>10.2173</c:v>
                </c:pt>
                <c:pt idx="440">
                  <c:v>10.218</c:v>
                </c:pt>
                <c:pt idx="441">
                  <c:v>10.2187</c:v>
                </c:pt>
                <c:pt idx="442">
                  <c:v>10.2194</c:v>
                </c:pt>
                <c:pt idx="443">
                  <c:v>10.220000000000001</c:v>
                </c:pt>
                <c:pt idx="444">
                  <c:v>10.220700000000001</c:v>
                </c:pt>
                <c:pt idx="445">
                  <c:v>10.221399999999999</c:v>
                </c:pt>
                <c:pt idx="446">
                  <c:v>10.222</c:v>
                </c:pt>
                <c:pt idx="447">
                  <c:v>10.2227</c:v>
                </c:pt>
                <c:pt idx="448">
                  <c:v>10.2233</c:v>
                </c:pt>
                <c:pt idx="449">
                  <c:v>10.2239</c:v>
                </c:pt>
                <c:pt idx="450">
                  <c:v>10.224500000000001</c:v>
                </c:pt>
                <c:pt idx="451">
                  <c:v>10.225199999999999</c:v>
                </c:pt>
                <c:pt idx="452">
                  <c:v>10.2257</c:v>
                </c:pt>
                <c:pt idx="453">
                  <c:v>10.2264</c:v>
                </c:pt>
                <c:pt idx="454">
                  <c:v>10.226900000000001</c:v>
                </c:pt>
                <c:pt idx="455">
                  <c:v>10.227600000000001</c:v>
                </c:pt>
                <c:pt idx="456">
                  <c:v>10.2281</c:v>
                </c:pt>
                <c:pt idx="457">
                  <c:v>10.2287</c:v>
                </c:pt>
                <c:pt idx="458">
                  <c:v>10.2293</c:v>
                </c:pt>
                <c:pt idx="459">
                  <c:v>10.229900000000001</c:v>
                </c:pt>
                <c:pt idx="460">
                  <c:v>10.230499999999999</c:v>
                </c:pt>
                <c:pt idx="461">
                  <c:v>10.2311</c:v>
                </c:pt>
                <c:pt idx="462">
                  <c:v>10.2316</c:v>
                </c:pt>
                <c:pt idx="463">
                  <c:v>10.232200000000001</c:v>
                </c:pt>
                <c:pt idx="464">
                  <c:v>10.232699999999999</c:v>
                </c:pt>
                <c:pt idx="465">
                  <c:v>10.2332</c:v>
                </c:pt>
                <c:pt idx="466">
                  <c:v>10.2338</c:v>
                </c:pt>
                <c:pt idx="467">
                  <c:v>10.234299999999999</c:v>
                </c:pt>
                <c:pt idx="468">
                  <c:v>10.2348</c:v>
                </c:pt>
                <c:pt idx="469">
                  <c:v>10.2354</c:v>
                </c:pt>
                <c:pt idx="470">
                  <c:v>10.235900000000001</c:v>
                </c:pt>
                <c:pt idx="471">
                  <c:v>10.2364</c:v>
                </c:pt>
                <c:pt idx="472">
                  <c:v>10.2369</c:v>
                </c:pt>
                <c:pt idx="473">
                  <c:v>10.237299999999999</c:v>
                </c:pt>
                <c:pt idx="474">
                  <c:v>10.2378</c:v>
                </c:pt>
                <c:pt idx="475">
                  <c:v>10.238300000000001</c:v>
                </c:pt>
                <c:pt idx="476">
                  <c:v>10.238799999999999</c:v>
                </c:pt>
                <c:pt idx="477">
                  <c:v>10.2392</c:v>
                </c:pt>
                <c:pt idx="478">
                  <c:v>10.239699999999999</c:v>
                </c:pt>
                <c:pt idx="479">
                  <c:v>10.2402</c:v>
                </c:pt>
                <c:pt idx="480">
                  <c:v>10.240600000000001</c:v>
                </c:pt>
                <c:pt idx="481">
                  <c:v>10.241099999999999</c:v>
                </c:pt>
                <c:pt idx="482">
                  <c:v>10.2415</c:v>
                </c:pt>
                <c:pt idx="483">
                  <c:v>10.242000000000001</c:v>
                </c:pt>
                <c:pt idx="484">
                  <c:v>10.2424</c:v>
                </c:pt>
                <c:pt idx="485">
                  <c:v>10.242800000000001</c:v>
                </c:pt>
                <c:pt idx="486">
                  <c:v>10.2432</c:v>
                </c:pt>
                <c:pt idx="487">
                  <c:v>10.243600000000001</c:v>
                </c:pt>
                <c:pt idx="488">
                  <c:v>10.244</c:v>
                </c:pt>
                <c:pt idx="489">
                  <c:v>10.244400000000001</c:v>
                </c:pt>
                <c:pt idx="490">
                  <c:v>10.2448</c:v>
                </c:pt>
                <c:pt idx="491">
                  <c:v>10.245200000000001</c:v>
                </c:pt>
                <c:pt idx="492">
                  <c:v>10.2456</c:v>
                </c:pt>
                <c:pt idx="493">
                  <c:v>10.246</c:v>
                </c:pt>
                <c:pt idx="494">
                  <c:v>10.2464</c:v>
                </c:pt>
                <c:pt idx="495">
                  <c:v>10.246700000000001</c:v>
                </c:pt>
                <c:pt idx="496">
                  <c:v>10.2471</c:v>
                </c:pt>
                <c:pt idx="497">
                  <c:v>10.2475</c:v>
                </c:pt>
                <c:pt idx="498">
                  <c:v>10.2479</c:v>
                </c:pt>
                <c:pt idx="499">
                  <c:v>10.248200000000001</c:v>
                </c:pt>
                <c:pt idx="500">
                  <c:v>10.2486</c:v>
                </c:pt>
                <c:pt idx="501">
                  <c:v>10.248900000000001</c:v>
                </c:pt>
                <c:pt idx="502">
                  <c:v>10.2493</c:v>
                </c:pt>
                <c:pt idx="503">
                  <c:v>10.249700000000001</c:v>
                </c:pt>
                <c:pt idx="504">
                  <c:v>10.2499</c:v>
                </c:pt>
                <c:pt idx="505">
                  <c:v>10.250299999999999</c:v>
                </c:pt>
                <c:pt idx="506">
                  <c:v>10.2506</c:v>
                </c:pt>
                <c:pt idx="507">
                  <c:v>10.250999999999999</c:v>
                </c:pt>
                <c:pt idx="508">
                  <c:v>10.251099999999999</c:v>
                </c:pt>
                <c:pt idx="509">
                  <c:v>10.2514</c:v>
                </c:pt>
                <c:pt idx="510">
                  <c:v>10.2517</c:v>
                </c:pt>
                <c:pt idx="511">
                  <c:v>10.252000000000001</c:v>
                </c:pt>
                <c:pt idx="512">
                  <c:v>10.2523</c:v>
                </c:pt>
                <c:pt idx="513">
                  <c:v>10.252599999999999</c:v>
                </c:pt>
                <c:pt idx="514">
                  <c:v>10.2529</c:v>
                </c:pt>
                <c:pt idx="515">
                  <c:v>10.2532</c:v>
                </c:pt>
                <c:pt idx="516">
                  <c:v>10.253500000000001</c:v>
                </c:pt>
                <c:pt idx="517">
                  <c:v>10.2538</c:v>
                </c:pt>
                <c:pt idx="518">
                  <c:v>10.254099999999999</c:v>
                </c:pt>
                <c:pt idx="519">
                  <c:v>10.2544</c:v>
                </c:pt>
                <c:pt idx="520">
                  <c:v>10.2547</c:v>
                </c:pt>
                <c:pt idx="521">
                  <c:v>10.254899999999999</c:v>
                </c:pt>
                <c:pt idx="522">
                  <c:v>10.2552</c:v>
                </c:pt>
                <c:pt idx="523">
                  <c:v>10.2555</c:v>
                </c:pt>
                <c:pt idx="524">
                  <c:v>10.2559</c:v>
                </c:pt>
                <c:pt idx="525">
                  <c:v>10.2561</c:v>
                </c:pt>
                <c:pt idx="526">
                  <c:v>10.256500000000001</c:v>
                </c:pt>
                <c:pt idx="527">
                  <c:v>10.2568</c:v>
                </c:pt>
                <c:pt idx="528">
                  <c:v>10.257099999999999</c:v>
                </c:pt>
                <c:pt idx="529">
                  <c:v>10.2575</c:v>
                </c:pt>
                <c:pt idx="530">
                  <c:v>10.2577</c:v>
                </c:pt>
                <c:pt idx="531">
                  <c:v>10.257999999999999</c:v>
                </c:pt>
                <c:pt idx="532">
                  <c:v>10.2583</c:v>
                </c:pt>
                <c:pt idx="533">
                  <c:v>10.2584</c:v>
                </c:pt>
                <c:pt idx="534">
                  <c:v>10.258599999999999</c:v>
                </c:pt>
                <c:pt idx="535">
                  <c:v>10.258800000000001</c:v>
                </c:pt>
                <c:pt idx="536">
                  <c:v>10.2592</c:v>
                </c:pt>
                <c:pt idx="537">
                  <c:v>10.259499999999999</c:v>
                </c:pt>
                <c:pt idx="538">
                  <c:v>10.2597</c:v>
                </c:pt>
                <c:pt idx="539">
                  <c:v>10.26</c:v>
                </c:pt>
                <c:pt idx="540">
                  <c:v>10.260300000000001</c:v>
                </c:pt>
                <c:pt idx="541">
                  <c:v>10.2605</c:v>
                </c:pt>
                <c:pt idx="542">
                  <c:v>10.2608</c:v>
                </c:pt>
                <c:pt idx="543">
                  <c:v>10.260999999999999</c:v>
                </c:pt>
                <c:pt idx="544">
                  <c:v>10.261200000000001</c:v>
                </c:pt>
                <c:pt idx="545">
                  <c:v>10.2615</c:v>
                </c:pt>
                <c:pt idx="546">
                  <c:v>10.261699999999999</c:v>
                </c:pt>
                <c:pt idx="547">
                  <c:v>10.262</c:v>
                </c:pt>
                <c:pt idx="548">
                  <c:v>10.262</c:v>
                </c:pt>
                <c:pt idx="549">
                  <c:v>10.262499999999999</c:v>
                </c:pt>
                <c:pt idx="550">
                  <c:v>10.2624</c:v>
                </c:pt>
                <c:pt idx="551">
                  <c:v>10.2629</c:v>
                </c:pt>
                <c:pt idx="552">
                  <c:v>10.2628</c:v>
                </c:pt>
                <c:pt idx="553">
                  <c:v>10.263400000000001</c:v>
                </c:pt>
                <c:pt idx="554">
                  <c:v>10.263199999999999</c:v>
                </c:pt>
                <c:pt idx="555">
                  <c:v>10.2638</c:v>
                </c:pt>
                <c:pt idx="556">
                  <c:v>10.2636</c:v>
                </c:pt>
                <c:pt idx="557">
                  <c:v>10.264099999999999</c:v>
                </c:pt>
                <c:pt idx="558">
                  <c:v>10.264099999999999</c:v>
                </c:pt>
                <c:pt idx="559">
                  <c:v>10.2644</c:v>
                </c:pt>
                <c:pt idx="560">
                  <c:v>10.2645</c:v>
                </c:pt>
                <c:pt idx="561">
                  <c:v>10.2646</c:v>
                </c:pt>
                <c:pt idx="562">
                  <c:v>10.264699999999999</c:v>
                </c:pt>
                <c:pt idx="563">
                  <c:v>10.264900000000001</c:v>
                </c:pt>
                <c:pt idx="564">
                  <c:v>10.2651</c:v>
                </c:pt>
                <c:pt idx="565">
                  <c:v>10.2652</c:v>
                </c:pt>
                <c:pt idx="566">
                  <c:v>10.2654</c:v>
                </c:pt>
                <c:pt idx="567">
                  <c:v>10.265599999999999</c:v>
                </c:pt>
                <c:pt idx="568">
                  <c:v>10.265700000000001</c:v>
                </c:pt>
                <c:pt idx="569">
                  <c:v>10.2659</c:v>
                </c:pt>
                <c:pt idx="570">
                  <c:v>10.2661</c:v>
                </c:pt>
                <c:pt idx="571">
                  <c:v>10.2662</c:v>
                </c:pt>
                <c:pt idx="572">
                  <c:v>10.266400000000001</c:v>
                </c:pt>
                <c:pt idx="573">
                  <c:v>10.2666</c:v>
                </c:pt>
                <c:pt idx="574">
                  <c:v>10.2668</c:v>
                </c:pt>
                <c:pt idx="575">
                  <c:v>10.2669</c:v>
                </c:pt>
                <c:pt idx="576">
                  <c:v>10.267099999999999</c:v>
                </c:pt>
                <c:pt idx="577">
                  <c:v>10.267300000000001</c:v>
                </c:pt>
                <c:pt idx="578">
                  <c:v>10.2674</c:v>
                </c:pt>
                <c:pt idx="579">
                  <c:v>10.2674</c:v>
                </c:pt>
                <c:pt idx="580">
                  <c:v>10.2675</c:v>
                </c:pt>
                <c:pt idx="581">
                  <c:v>10.2676</c:v>
                </c:pt>
                <c:pt idx="582">
                  <c:v>10.267799999999999</c:v>
                </c:pt>
                <c:pt idx="583">
                  <c:v>10.267899999999999</c:v>
                </c:pt>
                <c:pt idx="584">
                  <c:v>10.268000000000001</c:v>
                </c:pt>
                <c:pt idx="585">
                  <c:v>10.2682</c:v>
                </c:pt>
                <c:pt idx="586">
                  <c:v>10.2683</c:v>
                </c:pt>
                <c:pt idx="587">
                  <c:v>10.2684</c:v>
                </c:pt>
                <c:pt idx="588">
                  <c:v>10.268599999999999</c:v>
                </c:pt>
                <c:pt idx="589">
                  <c:v>10.268700000000001</c:v>
                </c:pt>
                <c:pt idx="590">
                  <c:v>10.2689</c:v>
                </c:pt>
                <c:pt idx="591">
                  <c:v>10.269</c:v>
                </c:pt>
                <c:pt idx="592">
                  <c:v>10.2691</c:v>
                </c:pt>
                <c:pt idx="593">
                  <c:v>10.269299999999999</c:v>
                </c:pt>
                <c:pt idx="594">
                  <c:v>10.269399999999999</c:v>
                </c:pt>
                <c:pt idx="595">
                  <c:v>10.269500000000001</c:v>
                </c:pt>
                <c:pt idx="596">
                  <c:v>10.2697</c:v>
                </c:pt>
                <c:pt idx="597">
                  <c:v>10.2698</c:v>
                </c:pt>
                <c:pt idx="598">
                  <c:v>10.2699</c:v>
                </c:pt>
                <c:pt idx="599">
                  <c:v>10.270099999999999</c:v>
                </c:pt>
                <c:pt idx="600">
                  <c:v>10.270200000000001</c:v>
                </c:pt>
                <c:pt idx="601">
                  <c:v>10.270300000000001</c:v>
                </c:pt>
                <c:pt idx="602">
                  <c:v>10.2704</c:v>
                </c:pt>
                <c:pt idx="603">
                  <c:v>10.2705</c:v>
                </c:pt>
                <c:pt idx="604">
                  <c:v>10.2707</c:v>
                </c:pt>
                <c:pt idx="605">
                  <c:v>10.270799999999999</c:v>
                </c:pt>
                <c:pt idx="606">
                  <c:v>10.270899999999999</c:v>
                </c:pt>
                <c:pt idx="607">
                  <c:v>10.271000000000001</c:v>
                </c:pt>
                <c:pt idx="608">
                  <c:v>10.271100000000001</c:v>
                </c:pt>
                <c:pt idx="609">
                  <c:v>10.2712</c:v>
                </c:pt>
                <c:pt idx="610">
                  <c:v>10.2714</c:v>
                </c:pt>
                <c:pt idx="611">
                  <c:v>10.2714</c:v>
                </c:pt>
                <c:pt idx="612">
                  <c:v>10.271599999999999</c:v>
                </c:pt>
                <c:pt idx="613">
                  <c:v>10.271699999999999</c:v>
                </c:pt>
                <c:pt idx="614">
                  <c:v>10.271800000000001</c:v>
                </c:pt>
                <c:pt idx="615">
                  <c:v>10.2719</c:v>
                </c:pt>
                <c:pt idx="616">
                  <c:v>10.272</c:v>
                </c:pt>
                <c:pt idx="617">
                  <c:v>10.2721</c:v>
                </c:pt>
                <c:pt idx="618">
                  <c:v>10.2722</c:v>
                </c:pt>
                <c:pt idx="619">
                  <c:v>10.2723</c:v>
                </c:pt>
                <c:pt idx="620">
                  <c:v>10.272399999999999</c:v>
                </c:pt>
                <c:pt idx="621">
                  <c:v>10.272500000000001</c:v>
                </c:pt>
                <c:pt idx="622">
                  <c:v>10.272500000000001</c:v>
                </c:pt>
                <c:pt idx="623">
                  <c:v>10.272600000000001</c:v>
                </c:pt>
                <c:pt idx="624">
                  <c:v>10.2727</c:v>
                </c:pt>
                <c:pt idx="625">
                  <c:v>10.2728</c:v>
                </c:pt>
                <c:pt idx="626">
                  <c:v>10.2729</c:v>
                </c:pt>
                <c:pt idx="627">
                  <c:v>10.273</c:v>
                </c:pt>
                <c:pt idx="628">
                  <c:v>10.273099999999999</c:v>
                </c:pt>
                <c:pt idx="629">
                  <c:v>10.273199999999999</c:v>
                </c:pt>
                <c:pt idx="630">
                  <c:v>10.273199999999999</c:v>
                </c:pt>
                <c:pt idx="631">
                  <c:v>10.273300000000001</c:v>
                </c:pt>
                <c:pt idx="632">
                  <c:v>10.273400000000001</c:v>
                </c:pt>
                <c:pt idx="633">
                  <c:v>10.2735</c:v>
                </c:pt>
                <c:pt idx="634">
                  <c:v>10.2737</c:v>
                </c:pt>
                <c:pt idx="635">
                  <c:v>10.273899999999999</c:v>
                </c:pt>
                <c:pt idx="636">
                  <c:v>10.273999999999999</c:v>
                </c:pt>
                <c:pt idx="637">
                  <c:v>10.274100000000001</c:v>
                </c:pt>
                <c:pt idx="638">
                  <c:v>10.2742</c:v>
                </c:pt>
                <c:pt idx="639">
                  <c:v>10.2743</c:v>
                </c:pt>
                <c:pt idx="640">
                  <c:v>10.2744</c:v>
                </c:pt>
                <c:pt idx="641">
                  <c:v>10.2745</c:v>
                </c:pt>
                <c:pt idx="642">
                  <c:v>10.2746</c:v>
                </c:pt>
                <c:pt idx="643">
                  <c:v>10.274699999999999</c:v>
                </c:pt>
              </c:numCache>
            </c:numRef>
          </c:yVal>
          <c:smooth val="1"/>
        </c:ser>
        <c:ser>
          <c:idx val="1"/>
          <c:order val="1"/>
          <c:tx>
            <c:v>24x12</c:v>
          </c:tx>
          <c:spPr>
            <a:ln w="19050" cap="rnd">
              <a:solidFill>
                <a:schemeClr val="accent2"/>
              </a:solidFill>
              <a:round/>
            </a:ln>
            <a:effectLst/>
          </c:spPr>
          <c:marker>
            <c:symbol val="none"/>
          </c:marker>
          <c:xVal>
            <c:numRef>
              <c:f>'24x12'!$A$2:$A$297</c:f>
              <c:numCache>
                <c:formatCode>General</c:formatCode>
                <c:ptCount val="296"/>
                <c:pt idx="0">
                  <c:v>0.85709999999999997</c:v>
                </c:pt>
                <c:pt idx="1">
                  <c:v>1.7142999999999999</c:v>
                </c:pt>
                <c:pt idx="2">
                  <c:v>2.5714000000000001</c:v>
                </c:pt>
                <c:pt idx="3">
                  <c:v>3.4285999999999999</c:v>
                </c:pt>
                <c:pt idx="4">
                  <c:v>4.2857000000000003</c:v>
                </c:pt>
                <c:pt idx="5">
                  <c:v>5.1429</c:v>
                </c:pt>
                <c:pt idx="6">
                  <c:v>6</c:v>
                </c:pt>
                <c:pt idx="7">
                  <c:v>6.8571</c:v>
                </c:pt>
                <c:pt idx="8">
                  <c:v>7.7142999999999997</c:v>
                </c:pt>
                <c:pt idx="9">
                  <c:v>8.5714000000000006</c:v>
                </c:pt>
                <c:pt idx="10">
                  <c:v>9.4285999999999994</c:v>
                </c:pt>
                <c:pt idx="11">
                  <c:v>10.2857</c:v>
                </c:pt>
                <c:pt idx="12">
                  <c:v>11.142899999999999</c:v>
                </c:pt>
                <c:pt idx="13">
                  <c:v>12</c:v>
                </c:pt>
                <c:pt idx="14">
                  <c:v>12.857100000000001</c:v>
                </c:pt>
                <c:pt idx="15">
                  <c:v>13.7143</c:v>
                </c:pt>
                <c:pt idx="16">
                  <c:v>14.571400000000001</c:v>
                </c:pt>
                <c:pt idx="17">
                  <c:v>15.428599999999999</c:v>
                </c:pt>
                <c:pt idx="18">
                  <c:v>16.285699999999999</c:v>
                </c:pt>
                <c:pt idx="19">
                  <c:v>17.142900000000001</c:v>
                </c:pt>
                <c:pt idx="20">
                  <c:v>18</c:v>
                </c:pt>
                <c:pt idx="21">
                  <c:v>18.857099999999999</c:v>
                </c:pt>
                <c:pt idx="22">
                  <c:v>19.714300000000001</c:v>
                </c:pt>
                <c:pt idx="23">
                  <c:v>20.571400000000001</c:v>
                </c:pt>
                <c:pt idx="24">
                  <c:v>21.428599999999999</c:v>
                </c:pt>
                <c:pt idx="25">
                  <c:v>22.285699999999999</c:v>
                </c:pt>
                <c:pt idx="26">
                  <c:v>23.142900000000001</c:v>
                </c:pt>
                <c:pt idx="27">
                  <c:v>24</c:v>
                </c:pt>
                <c:pt idx="28">
                  <c:v>24.857099999999999</c:v>
                </c:pt>
                <c:pt idx="29">
                  <c:v>25.714300000000001</c:v>
                </c:pt>
                <c:pt idx="30">
                  <c:v>26.571400000000001</c:v>
                </c:pt>
                <c:pt idx="31">
                  <c:v>27.428599999999999</c:v>
                </c:pt>
                <c:pt idx="32">
                  <c:v>28.285699999999999</c:v>
                </c:pt>
                <c:pt idx="33">
                  <c:v>29.142900000000001</c:v>
                </c:pt>
                <c:pt idx="34">
                  <c:v>30</c:v>
                </c:pt>
                <c:pt idx="35">
                  <c:v>30.857099999999999</c:v>
                </c:pt>
                <c:pt idx="36">
                  <c:v>31.714300000000001</c:v>
                </c:pt>
                <c:pt idx="37">
                  <c:v>32.571399999999997</c:v>
                </c:pt>
                <c:pt idx="38">
                  <c:v>33.428600000000003</c:v>
                </c:pt>
                <c:pt idx="39">
                  <c:v>34.285699999999999</c:v>
                </c:pt>
                <c:pt idx="40">
                  <c:v>35.142899999999997</c:v>
                </c:pt>
                <c:pt idx="41">
                  <c:v>36</c:v>
                </c:pt>
                <c:pt idx="42">
                  <c:v>36.857100000000003</c:v>
                </c:pt>
                <c:pt idx="43">
                  <c:v>37.714300000000001</c:v>
                </c:pt>
                <c:pt idx="44">
                  <c:v>38.571399999999997</c:v>
                </c:pt>
                <c:pt idx="45">
                  <c:v>39.428600000000003</c:v>
                </c:pt>
                <c:pt idx="46">
                  <c:v>40.285699999999999</c:v>
                </c:pt>
                <c:pt idx="47">
                  <c:v>41.142899999999997</c:v>
                </c:pt>
                <c:pt idx="48">
                  <c:v>42</c:v>
                </c:pt>
                <c:pt idx="49">
                  <c:v>42.857100000000003</c:v>
                </c:pt>
                <c:pt idx="50">
                  <c:v>43.714300000000001</c:v>
                </c:pt>
                <c:pt idx="51">
                  <c:v>44.571399999999997</c:v>
                </c:pt>
                <c:pt idx="52">
                  <c:v>45.428600000000003</c:v>
                </c:pt>
                <c:pt idx="53">
                  <c:v>46.285699999999999</c:v>
                </c:pt>
                <c:pt idx="54">
                  <c:v>47.142899999999997</c:v>
                </c:pt>
                <c:pt idx="55">
                  <c:v>48</c:v>
                </c:pt>
                <c:pt idx="56">
                  <c:v>48.857100000000003</c:v>
                </c:pt>
                <c:pt idx="57">
                  <c:v>49.714300000000001</c:v>
                </c:pt>
                <c:pt idx="58">
                  <c:v>50.571399999999997</c:v>
                </c:pt>
                <c:pt idx="59">
                  <c:v>51.428600000000003</c:v>
                </c:pt>
                <c:pt idx="60">
                  <c:v>52.285699999999999</c:v>
                </c:pt>
                <c:pt idx="61">
                  <c:v>53.142899999999997</c:v>
                </c:pt>
                <c:pt idx="62">
                  <c:v>54</c:v>
                </c:pt>
                <c:pt idx="63">
                  <c:v>54.857100000000003</c:v>
                </c:pt>
                <c:pt idx="64">
                  <c:v>55.714300000000001</c:v>
                </c:pt>
                <c:pt idx="65">
                  <c:v>56.571399999999997</c:v>
                </c:pt>
                <c:pt idx="66">
                  <c:v>57.428600000000003</c:v>
                </c:pt>
                <c:pt idx="67">
                  <c:v>58.285699999999999</c:v>
                </c:pt>
                <c:pt idx="68">
                  <c:v>59.142899999999997</c:v>
                </c:pt>
                <c:pt idx="69">
                  <c:v>60</c:v>
                </c:pt>
                <c:pt idx="70">
                  <c:v>60.857100000000003</c:v>
                </c:pt>
                <c:pt idx="71">
                  <c:v>61.714300000000001</c:v>
                </c:pt>
                <c:pt idx="72">
                  <c:v>62.571399999999997</c:v>
                </c:pt>
                <c:pt idx="73">
                  <c:v>63.428600000000003</c:v>
                </c:pt>
                <c:pt idx="74">
                  <c:v>64.285700000000006</c:v>
                </c:pt>
                <c:pt idx="75">
                  <c:v>65.142899999999997</c:v>
                </c:pt>
                <c:pt idx="76">
                  <c:v>66</c:v>
                </c:pt>
                <c:pt idx="77">
                  <c:v>66.857100000000003</c:v>
                </c:pt>
                <c:pt idx="78">
                  <c:v>67.714299999999994</c:v>
                </c:pt>
                <c:pt idx="79">
                  <c:v>68.571399999999997</c:v>
                </c:pt>
                <c:pt idx="80">
                  <c:v>69.428600000000003</c:v>
                </c:pt>
                <c:pt idx="81">
                  <c:v>70.285700000000006</c:v>
                </c:pt>
                <c:pt idx="82">
                  <c:v>71.142899999999997</c:v>
                </c:pt>
                <c:pt idx="83">
                  <c:v>72</c:v>
                </c:pt>
                <c:pt idx="84">
                  <c:v>72.857100000000003</c:v>
                </c:pt>
                <c:pt idx="85">
                  <c:v>73.714299999999994</c:v>
                </c:pt>
                <c:pt idx="86">
                  <c:v>74.571399999999997</c:v>
                </c:pt>
                <c:pt idx="87">
                  <c:v>75.428600000000003</c:v>
                </c:pt>
                <c:pt idx="88">
                  <c:v>76.285700000000006</c:v>
                </c:pt>
                <c:pt idx="89">
                  <c:v>77.142899999999997</c:v>
                </c:pt>
                <c:pt idx="90">
                  <c:v>78</c:v>
                </c:pt>
                <c:pt idx="91">
                  <c:v>78.857100000000003</c:v>
                </c:pt>
                <c:pt idx="92">
                  <c:v>79.714299999999994</c:v>
                </c:pt>
                <c:pt idx="93">
                  <c:v>80.571399999999997</c:v>
                </c:pt>
                <c:pt idx="94">
                  <c:v>81.428600000000003</c:v>
                </c:pt>
                <c:pt idx="95">
                  <c:v>82.285700000000006</c:v>
                </c:pt>
                <c:pt idx="96">
                  <c:v>83.142899999999997</c:v>
                </c:pt>
                <c:pt idx="97">
                  <c:v>84</c:v>
                </c:pt>
                <c:pt idx="98">
                  <c:v>84.857100000000003</c:v>
                </c:pt>
                <c:pt idx="99">
                  <c:v>85.714299999999994</c:v>
                </c:pt>
                <c:pt idx="100">
                  <c:v>86.571399999999997</c:v>
                </c:pt>
                <c:pt idx="101">
                  <c:v>87.428600000000003</c:v>
                </c:pt>
                <c:pt idx="102">
                  <c:v>88.285700000000006</c:v>
                </c:pt>
                <c:pt idx="103">
                  <c:v>89.142899999999997</c:v>
                </c:pt>
                <c:pt idx="104">
                  <c:v>90</c:v>
                </c:pt>
                <c:pt idx="105">
                  <c:v>90.857100000000003</c:v>
                </c:pt>
                <c:pt idx="106">
                  <c:v>91.714299999999994</c:v>
                </c:pt>
                <c:pt idx="107">
                  <c:v>92.571399999999997</c:v>
                </c:pt>
                <c:pt idx="108">
                  <c:v>93.428600000000003</c:v>
                </c:pt>
                <c:pt idx="109">
                  <c:v>94.285700000000006</c:v>
                </c:pt>
                <c:pt idx="110">
                  <c:v>95.142899999999997</c:v>
                </c:pt>
                <c:pt idx="111">
                  <c:v>96</c:v>
                </c:pt>
                <c:pt idx="112">
                  <c:v>96.857100000000003</c:v>
                </c:pt>
                <c:pt idx="113">
                  <c:v>97.714299999999994</c:v>
                </c:pt>
                <c:pt idx="114">
                  <c:v>98.571399999999997</c:v>
                </c:pt>
                <c:pt idx="115">
                  <c:v>99.428600000000003</c:v>
                </c:pt>
                <c:pt idx="116">
                  <c:v>100.28570000000001</c:v>
                </c:pt>
                <c:pt idx="117">
                  <c:v>101.1429</c:v>
                </c:pt>
                <c:pt idx="118">
                  <c:v>102</c:v>
                </c:pt>
                <c:pt idx="119">
                  <c:v>102.8571</c:v>
                </c:pt>
                <c:pt idx="120">
                  <c:v>103.71429999999999</c:v>
                </c:pt>
                <c:pt idx="121">
                  <c:v>104.5714</c:v>
                </c:pt>
                <c:pt idx="122">
                  <c:v>105.4286</c:v>
                </c:pt>
                <c:pt idx="123">
                  <c:v>106.28570000000001</c:v>
                </c:pt>
                <c:pt idx="124">
                  <c:v>107.1429</c:v>
                </c:pt>
                <c:pt idx="125">
                  <c:v>108</c:v>
                </c:pt>
                <c:pt idx="126">
                  <c:v>108.8571</c:v>
                </c:pt>
                <c:pt idx="127">
                  <c:v>109.71429999999999</c:v>
                </c:pt>
                <c:pt idx="128">
                  <c:v>110.5714</c:v>
                </c:pt>
                <c:pt idx="129">
                  <c:v>111.4286</c:v>
                </c:pt>
                <c:pt idx="130">
                  <c:v>112.28570000000001</c:v>
                </c:pt>
                <c:pt idx="131">
                  <c:v>113.1429</c:v>
                </c:pt>
                <c:pt idx="132">
                  <c:v>114</c:v>
                </c:pt>
                <c:pt idx="133">
                  <c:v>114.8571</c:v>
                </c:pt>
                <c:pt idx="134">
                  <c:v>115.71429999999999</c:v>
                </c:pt>
                <c:pt idx="135">
                  <c:v>116.5714</c:v>
                </c:pt>
                <c:pt idx="136">
                  <c:v>117.4286</c:v>
                </c:pt>
                <c:pt idx="137">
                  <c:v>118.28570000000001</c:v>
                </c:pt>
                <c:pt idx="138">
                  <c:v>119.1429</c:v>
                </c:pt>
                <c:pt idx="139">
                  <c:v>120</c:v>
                </c:pt>
                <c:pt idx="140">
                  <c:v>120.8571</c:v>
                </c:pt>
                <c:pt idx="141">
                  <c:v>121.71429999999999</c:v>
                </c:pt>
                <c:pt idx="142">
                  <c:v>122.5714</c:v>
                </c:pt>
                <c:pt idx="143">
                  <c:v>123.4286</c:v>
                </c:pt>
                <c:pt idx="144">
                  <c:v>124.28570000000001</c:v>
                </c:pt>
                <c:pt idx="145">
                  <c:v>125.1429</c:v>
                </c:pt>
                <c:pt idx="146">
                  <c:v>126</c:v>
                </c:pt>
                <c:pt idx="147">
                  <c:v>126.8571</c:v>
                </c:pt>
                <c:pt idx="148">
                  <c:v>127.71429999999999</c:v>
                </c:pt>
                <c:pt idx="149">
                  <c:v>128.57140000000001</c:v>
                </c:pt>
                <c:pt idx="150">
                  <c:v>129.42859999999999</c:v>
                </c:pt>
                <c:pt idx="151">
                  <c:v>130.28569999999999</c:v>
                </c:pt>
                <c:pt idx="152">
                  <c:v>131.1429</c:v>
                </c:pt>
                <c:pt idx="153">
                  <c:v>132</c:v>
                </c:pt>
                <c:pt idx="154">
                  <c:v>132.8571</c:v>
                </c:pt>
                <c:pt idx="155">
                  <c:v>133.71430000000001</c:v>
                </c:pt>
                <c:pt idx="156">
                  <c:v>134.57140000000001</c:v>
                </c:pt>
                <c:pt idx="157">
                  <c:v>135.42859999999999</c:v>
                </c:pt>
                <c:pt idx="158">
                  <c:v>136.28569999999999</c:v>
                </c:pt>
                <c:pt idx="159">
                  <c:v>137.1429</c:v>
                </c:pt>
                <c:pt idx="160">
                  <c:v>138</c:v>
                </c:pt>
                <c:pt idx="161">
                  <c:v>138.8571</c:v>
                </c:pt>
                <c:pt idx="162">
                  <c:v>139.71430000000001</c:v>
                </c:pt>
                <c:pt idx="163">
                  <c:v>140.57140000000001</c:v>
                </c:pt>
                <c:pt idx="164">
                  <c:v>141.42859999999999</c:v>
                </c:pt>
                <c:pt idx="165">
                  <c:v>142.28569999999999</c:v>
                </c:pt>
                <c:pt idx="166">
                  <c:v>143.1429</c:v>
                </c:pt>
                <c:pt idx="167">
                  <c:v>144</c:v>
                </c:pt>
                <c:pt idx="168">
                  <c:v>144.8571</c:v>
                </c:pt>
                <c:pt idx="169">
                  <c:v>145.71430000000001</c:v>
                </c:pt>
                <c:pt idx="170">
                  <c:v>146.57140000000001</c:v>
                </c:pt>
                <c:pt idx="171">
                  <c:v>147.42859999999999</c:v>
                </c:pt>
                <c:pt idx="172">
                  <c:v>148.28569999999999</c:v>
                </c:pt>
                <c:pt idx="173">
                  <c:v>149.1429</c:v>
                </c:pt>
                <c:pt idx="174">
                  <c:v>150</c:v>
                </c:pt>
                <c:pt idx="175">
                  <c:v>150.8571</c:v>
                </c:pt>
                <c:pt idx="176">
                  <c:v>151.71430000000001</c:v>
                </c:pt>
                <c:pt idx="177">
                  <c:v>152.57140000000001</c:v>
                </c:pt>
                <c:pt idx="178">
                  <c:v>153.42859999999999</c:v>
                </c:pt>
                <c:pt idx="179">
                  <c:v>154.28569999999999</c:v>
                </c:pt>
                <c:pt idx="180">
                  <c:v>155.1429</c:v>
                </c:pt>
                <c:pt idx="181">
                  <c:v>156</c:v>
                </c:pt>
                <c:pt idx="182">
                  <c:v>156.8571</c:v>
                </c:pt>
                <c:pt idx="183">
                  <c:v>157.71430000000001</c:v>
                </c:pt>
                <c:pt idx="184">
                  <c:v>158.57140000000001</c:v>
                </c:pt>
                <c:pt idx="185">
                  <c:v>159.42859999999999</c:v>
                </c:pt>
                <c:pt idx="186">
                  <c:v>160.28569999999999</c:v>
                </c:pt>
                <c:pt idx="187">
                  <c:v>161.1429</c:v>
                </c:pt>
                <c:pt idx="188">
                  <c:v>162</c:v>
                </c:pt>
                <c:pt idx="189">
                  <c:v>162.8571</c:v>
                </c:pt>
                <c:pt idx="190">
                  <c:v>163.71430000000001</c:v>
                </c:pt>
                <c:pt idx="191">
                  <c:v>164.57140000000001</c:v>
                </c:pt>
                <c:pt idx="192">
                  <c:v>165.42859999999999</c:v>
                </c:pt>
                <c:pt idx="193">
                  <c:v>166.28569999999999</c:v>
                </c:pt>
                <c:pt idx="194">
                  <c:v>167.1429</c:v>
                </c:pt>
                <c:pt idx="195">
                  <c:v>168</c:v>
                </c:pt>
                <c:pt idx="196">
                  <c:v>168.8571</c:v>
                </c:pt>
                <c:pt idx="197">
                  <c:v>169.71430000000001</c:v>
                </c:pt>
                <c:pt idx="198">
                  <c:v>170.57140000000001</c:v>
                </c:pt>
                <c:pt idx="199">
                  <c:v>171.42859999999999</c:v>
                </c:pt>
                <c:pt idx="200">
                  <c:v>172.28569999999999</c:v>
                </c:pt>
                <c:pt idx="201">
                  <c:v>173.1429</c:v>
                </c:pt>
                <c:pt idx="202">
                  <c:v>174</c:v>
                </c:pt>
                <c:pt idx="203">
                  <c:v>174.8571</c:v>
                </c:pt>
                <c:pt idx="204">
                  <c:v>175.71430000000001</c:v>
                </c:pt>
                <c:pt idx="205">
                  <c:v>176.57140000000001</c:v>
                </c:pt>
                <c:pt idx="206">
                  <c:v>177.42859999999999</c:v>
                </c:pt>
                <c:pt idx="207">
                  <c:v>178.28569999999999</c:v>
                </c:pt>
                <c:pt idx="208">
                  <c:v>179.1429</c:v>
                </c:pt>
                <c:pt idx="209">
                  <c:v>180</c:v>
                </c:pt>
                <c:pt idx="210">
                  <c:v>180.8571</c:v>
                </c:pt>
                <c:pt idx="211">
                  <c:v>181.71430000000001</c:v>
                </c:pt>
                <c:pt idx="212">
                  <c:v>182.57140000000001</c:v>
                </c:pt>
                <c:pt idx="213">
                  <c:v>183.42859999999999</c:v>
                </c:pt>
                <c:pt idx="214">
                  <c:v>184.28569999999999</c:v>
                </c:pt>
                <c:pt idx="215">
                  <c:v>185.1429</c:v>
                </c:pt>
                <c:pt idx="216">
                  <c:v>186</c:v>
                </c:pt>
                <c:pt idx="217">
                  <c:v>186.8571</c:v>
                </c:pt>
                <c:pt idx="218">
                  <c:v>187.71430000000001</c:v>
                </c:pt>
                <c:pt idx="219">
                  <c:v>188.57140000000001</c:v>
                </c:pt>
                <c:pt idx="220">
                  <c:v>189.42859999999999</c:v>
                </c:pt>
                <c:pt idx="221">
                  <c:v>190.28569999999999</c:v>
                </c:pt>
                <c:pt idx="222">
                  <c:v>191.1429</c:v>
                </c:pt>
                <c:pt idx="223">
                  <c:v>192</c:v>
                </c:pt>
                <c:pt idx="224">
                  <c:v>192.8571</c:v>
                </c:pt>
                <c:pt idx="225">
                  <c:v>193.71430000000001</c:v>
                </c:pt>
                <c:pt idx="226">
                  <c:v>194.57140000000001</c:v>
                </c:pt>
                <c:pt idx="227">
                  <c:v>195.42859999999999</c:v>
                </c:pt>
                <c:pt idx="228">
                  <c:v>196.28569999999999</c:v>
                </c:pt>
                <c:pt idx="229">
                  <c:v>197.1429</c:v>
                </c:pt>
                <c:pt idx="230">
                  <c:v>198</c:v>
                </c:pt>
                <c:pt idx="231">
                  <c:v>198.8571</c:v>
                </c:pt>
                <c:pt idx="232">
                  <c:v>199.71430000000001</c:v>
                </c:pt>
                <c:pt idx="233">
                  <c:v>200.57140000000001</c:v>
                </c:pt>
                <c:pt idx="234">
                  <c:v>201.42859999999999</c:v>
                </c:pt>
                <c:pt idx="235">
                  <c:v>202.28569999999999</c:v>
                </c:pt>
                <c:pt idx="236">
                  <c:v>203.1429</c:v>
                </c:pt>
                <c:pt idx="237">
                  <c:v>204</c:v>
                </c:pt>
                <c:pt idx="238">
                  <c:v>204.8571</c:v>
                </c:pt>
                <c:pt idx="239">
                  <c:v>205.71430000000001</c:v>
                </c:pt>
                <c:pt idx="240">
                  <c:v>206.57140000000001</c:v>
                </c:pt>
                <c:pt idx="241">
                  <c:v>207.42859999999999</c:v>
                </c:pt>
                <c:pt idx="242">
                  <c:v>208.28569999999999</c:v>
                </c:pt>
                <c:pt idx="243">
                  <c:v>209.1429</c:v>
                </c:pt>
                <c:pt idx="244">
                  <c:v>210</c:v>
                </c:pt>
                <c:pt idx="245">
                  <c:v>210.8571</c:v>
                </c:pt>
                <c:pt idx="246">
                  <c:v>211.71430000000001</c:v>
                </c:pt>
                <c:pt idx="247">
                  <c:v>212.57140000000001</c:v>
                </c:pt>
                <c:pt idx="248">
                  <c:v>213.42859999999999</c:v>
                </c:pt>
                <c:pt idx="249">
                  <c:v>214.28569999999999</c:v>
                </c:pt>
                <c:pt idx="250">
                  <c:v>215.1429</c:v>
                </c:pt>
                <c:pt idx="251">
                  <c:v>216</c:v>
                </c:pt>
                <c:pt idx="252">
                  <c:v>216.8571</c:v>
                </c:pt>
                <c:pt idx="253">
                  <c:v>217.71430000000001</c:v>
                </c:pt>
                <c:pt idx="254">
                  <c:v>218.57140000000001</c:v>
                </c:pt>
                <c:pt idx="255">
                  <c:v>219.42859999999999</c:v>
                </c:pt>
                <c:pt idx="256">
                  <c:v>220.28569999999999</c:v>
                </c:pt>
                <c:pt idx="257">
                  <c:v>221.1429</c:v>
                </c:pt>
                <c:pt idx="258">
                  <c:v>222</c:v>
                </c:pt>
                <c:pt idx="259">
                  <c:v>222.8571</c:v>
                </c:pt>
                <c:pt idx="260">
                  <c:v>223.71430000000001</c:v>
                </c:pt>
                <c:pt idx="261">
                  <c:v>224.57140000000001</c:v>
                </c:pt>
                <c:pt idx="262">
                  <c:v>225.42859999999999</c:v>
                </c:pt>
                <c:pt idx="263">
                  <c:v>226.28569999999999</c:v>
                </c:pt>
                <c:pt idx="264">
                  <c:v>227.1429</c:v>
                </c:pt>
                <c:pt idx="265">
                  <c:v>228</c:v>
                </c:pt>
                <c:pt idx="266">
                  <c:v>228.8571</c:v>
                </c:pt>
                <c:pt idx="267">
                  <c:v>229.71430000000001</c:v>
                </c:pt>
                <c:pt idx="268">
                  <c:v>230.57140000000001</c:v>
                </c:pt>
                <c:pt idx="269">
                  <c:v>231.42859999999999</c:v>
                </c:pt>
                <c:pt idx="270">
                  <c:v>232.28569999999999</c:v>
                </c:pt>
                <c:pt idx="271">
                  <c:v>233.1429</c:v>
                </c:pt>
                <c:pt idx="272">
                  <c:v>234</c:v>
                </c:pt>
                <c:pt idx="273">
                  <c:v>234.8571</c:v>
                </c:pt>
                <c:pt idx="274">
                  <c:v>235.71430000000001</c:v>
                </c:pt>
                <c:pt idx="275">
                  <c:v>236.57140000000001</c:v>
                </c:pt>
                <c:pt idx="276">
                  <c:v>237.42859999999999</c:v>
                </c:pt>
                <c:pt idx="277">
                  <c:v>238.28569999999999</c:v>
                </c:pt>
                <c:pt idx="278">
                  <c:v>239.1429</c:v>
                </c:pt>
                <c:pt idx="279">
                  <c:v>240</c:v>
                </c:pt>
                <c:pt idx="280">
                  <c:v>240.8571</c:v>
                </c:pt>
                <c:pt idx="281">
                  <c:v>241.71430000000001</c:v>
                </c:pt>
                <c:pt idx="282">
                  <c:v>242.57140000000001</c:v>
                </c:pt>
                <c:pt idx="283">
                  <c:v>243.42859999999999</c:v>
                </c:pt>
                <c:pt idx="284">
                  <c:v>244.28569999999999</c:v>
                </c:pt>
                <c:pt idx="285">
                  <c:v>245.1429</c:v>
                </c:pt>
                <c:pt idx="286">
                  <c:v>246</c:v>
                </c:pt>
                <c:pt idx="287">
                  <c:v>246.8571</c:v>
                </c:pt>
                <c:pt idx="288">
                  <c:v>247.71430000000001</c:v>
                </c:pt>
                <c:pt idx="289">
                  <c:v>248.57140000000001</c:v>
                </c:pt>
                <c:pt idx="290">
                  <c:v>249.42859999999999</c:v>
                </c:pt>
                <c:pt idx="291">
                  <c:v>250.28569999999999</c:v>
                </c:pt>
                <c:pt idx="292">
                  <c:v>251.1429</c:v>
                </c:pt>
                <c:pt idx="293">
                  <c:v>252</c:v>
                </c:pt>
                <c:pt idx="294">
                  <c:v>252.8571</c:v>
                </c:pt>
                <c:pt idx="295">
                  <c:v>253.71430000000001</c:v>
                </c:pt>
              </c:numCache>
            </c:numRef>
          </c:xVal>
          <c:yVal>
            <c:numRef>
              <c:f>'24x12'!$I$2:$I$286</c:f>
              <c:numCache>
                <c:formatCode>General</c:formatCode>
                <c:ptCount val="285"/>
                <c:pt idx="0">
                  <c:v>3.61868242424242</c:v>
                </c:pt>
                <c:pt idx="1">
                  <c:v>4.4532400000000001</c:v>
                </c:pt>
                <c:pt idx="2">
                  <c:v>4.4877975757575799</c:v>
                </c:pt>
                <c:pt idx="3">
                  <c:v>4.5223551515151499</c:v>
                </c:pt>
                <c:pt idx="4">
                  <c:v>4.5569127272727297</c:v>
                </c:pt>
                <c:pt idx="5">
                  <c:v>4.5914703030302997</c:v>
                </c:pt>
                <c:pt idx="6">
                  <c:v>4.6260278787878804</c:v>
                </c:pt>
                <c:pt idx="7">
                  <c:v>4.6605854545454504</c:v>
                </c:pt>
                <c:pt idx="8">
                  <c:v>4.6951430303030302</c:v>
                </c:pt>
                <c:pt idx="9">
                  <c:v>4.7297006060606099</c:v>
                </c:pt>
                <c:pt idx="10">
                  <c:v>4.7642581818181799</c:v>
                </c:pt>
                <c:pt idx="11">
                  <c:v>4.7988157575757597</c:v>
                </c:pt>
                <c:pt idx="12">
                  <c:v>4.8333733333333297</c:v>
                </c:pt>
                <c:pt idx="13">
                  <c:v>4.8898999999999999</c:v>
                </c:pt>
                <c:pt idx="14">
                  <c:v>4.9065000000000003</c:v>
                </c:pt>
                <c:pt idx="15">
                  <c:v>4.9314999999999998</c:v>
                </c:pt>
                <c:pt idx="16">
                  <c:v>4.9604999999999997</c:v>
                </c:pt>
                <c:pt idx="17">
                  <c:v>4.9931000000000001</c:v>
                </c:pt>
                <c:pt idx="18">
                  <c:v>5.0289000000000001</c:v>
                </c:pt>
                <c:pt idx="19">
                  <c:v>5.0682999999999998</c:v>
                </c:pt>
                <c:pt idx="20">
                  <c:v>5.1106999999999996</c:v>
                </c:pt>
                <c:pt idx="21">
                  <c:v>5.1517999999999997</c:v>
                </c:pt>
                <c:pt idx="22">
                  <c:v>5.1932</c:v>
                </c:pt>
                <c:pt idx="23">
                  <c:v>5.2351000000000001</c:v>
                </c:pt>
                <c:pt idx="24">
                  <c:v>5.2782</c:v>
                </c:pt>
                <c:pt idx="25">
                  <c:v>5.3204000000000002</c:v>
                </c:pt>
                <c:pt idx="26">
                  <c:v>5.3623000000000003</c:v>
                </c:pt>
                <c:pt idx="27">
                  <c:v>5.4039000000000001</c:v>
                </c:pt>
                <c:pt idx="28">
                  <c:v>5.4451999999999998</c:v>
                </c:pt>
                <c:pt idx="29">
                  <c:v>5.4863999999999997</c:v>
                </c:pt>
                <c:pt idx="30">
                  <c:v>5.5284000000000004</c:v>
                </c:pt>
                <c:pt idx="31">
                  <c:v>5.5705</c:v>
                </c:pt>
                <c:pt idx="32">
                  <c:v>5.6121999999999996</c:v>
                </c:pt>
                <c:pt idx="33">
                  <c:v>5.6536</c:v>
                </c:pt>
                <c:pt idx="34">
                  <c:v>5.6946000000000003</c:v>
                </c:pt>
                <c:pt idx="35">
                  <c:v>5.7359999999999998</c:v>
                </c:pt>
                <c:pt idx="36">
                  <c:v>5.7773000000000003</c:v>
                </c:pt>
                <c:pt idx="37">
                  <c:v>5.819</c:v>
                </c:pt>
                <c:pt idx="38">
                  <c:v>5.86</c:v>
                </c:pt>
                <c:pt idx="39">
                  <c:v>5.9001999999999999</c:v>
                </c:pt>
                <c:pt idx="40">
                  <c:v>5.9127999999999998</c:v>
                </c:pt>
                <c:pt idx="41">
                  <c:v>5.9641000000000002</c:v>
                </c:pt>
                <c:pt idx="42">
                  <c:v>6.0156999999999998</c:v>
                </c:pt>
                <c:pt idx="43">
                  <c:v>6.0274999999999999</c:v>
                </c:pt>
                <c:pt idx="44">
                  <c:v>6.0792999999999999</c:v>
                </c:pt>
                <c:pt idx="45">
                  <c:v>6.1033999999999997</c:v>
                </c:pt>
                <c:pt idx="46">
                  <c:v>6.1505999999999998</c:v>
                </c:pt>
                <c:pt idx="47">
                  <c:v>6.1803999999999997</c:v>
                </c:pt>
                <c:pt idx="48">
                  <c:v>6.2252000000000001</c:v>
                </c:pt>
                <c:pt idx="49">
                  <c:v>6.258</c:v>
                </c:pt>
                <c:pt idx="50">
                  <c:v>6.3007999999999997</c:v>
                </c:pt>
                <c:pt idx="51">
                  <c:v>6.3353999999999999</c:v>
                </c:pt>
                <c:pt idx="52">
                  <c:v>6.3757999999999999</c:v>
                </c:pt>
                <c:pt idx="53">
                  <c:v>6.4115000000000002</c:v>
                </c:pt>
                <c:pt idx="54">
                  <c:v>6.4501999999999997</c:v>
                </c:pt>
                <c:pt idx="55">
                  <c:v>6.4851000000000001</c:v>
                </c:pt>
                <c:pt idx="56">
                  <c:v>6.5224000000000002</c:v>
                </c:pt>
                <c:pt idx="57">
                  <c:v>6.5575999999999999</c:v>
                </c:pt>
                <c:pt idx="58">
                  <c:v>6.5934999999999997</c:v>
                </c:pt>
                <c:pt idx="59">
                  <c:v>6.6284999999999998</c:v>
                </c:pt>
                <c:pt idx="60">
                  <c:v>6.6635</c:v>
                </c:pt>
                <c:pt idx="61">
                  <c:v>6.6981000000000002</c:v>
                </c:pt>
                <c:pt idx="62">
                  <c:v>6.7327000000000004</c:v>
                </c:pt>
                <c:pt idx="63">
                  <c:v>6.7667000000000002</c:v>
                </c:pt>
                <c:pt idx="64">
                  <c:v>6.8006000000000002</c:v>
                </c:pt>
                <c:pt idx="65">
                  <c:v>6.8338999999999999</c:v>
                </c:pt>
                <c:pt idx="66">
                  <c:v>6.867</c:v>
                </c:pt>
                <c:pt idx="67">
                  <c:v>6.8998999999999997</c:v>
                </c:pt>
                <c:pt idx="68">
                  <c:v>6.9325000000000001</c:v>
                </c:pt>
                <c:pt idx="69">
                  <c:v>6.9649999999999999</c:v>
                </c:pt>
                <c:pt idx="70">
                  <c:v>6.9974999999999996</c:v>
                </c:pt>
                <c:pt idx="71">
                  <c:v>7.0301</c:v>
                </c:pt>
                <c:pt idx="72">
                  <c:v>7.0621999999999998</c:v>
                </c:pt>
                <c:pt idx="73">
                  <c:v>7.0945999999999998</c:v>
                </c:pt>
                <c:pt idx="74">
                  <c:v>7.1264000000000003</c:v>
                </c:pt>
                <c:pt idx="75">
                  <c:v>7.1581000000000001</c:v>
                </c:pt>
                <c:pt idx="76">
                  <c:v>7.1897000000000002</c:v>
                </c:pt>
                <c:pt idx="77">
                  <c:v>7.2211999999999996</c:v>
                </c:pt>
                <c:pt idx="78">
                  <c:v>7.2518000000000002</c:v>
                </c:pt>
                <c:pt idx="79">
                  <c:v>7.2824</c:v>
                </c:pt>
                <c:pt idx="80">
                  <c:v>7.3122999999999996</c:v>
                </c:pt>
                <c:pt idx="81">
                  <c:v>7.3422000000000001</c:v>
                </c:pt>
                <c:pt idx="82">
                  <c:v>7.3712999999999997</c:v>
                </c:pt>
                <c:pt idx="83">
                  <c:v>7.4001999999999999</c:v>
                </c:pt>
                <c:pt idx="84">
                  <c:v>7.4294000000000002</c:v>
                </c:pt>
                <c:pt idx="85">
                  <c:v>7.4580000000000002</c:v>
                </c:pt>
                <c:pt idx="86">
                  <c:v>7.4861000000000004</c:v>
                </c:pt>
                <c:pt idx="87">
                  <c:v>7.5137999999999998</c:v>
                </c:pt>
                <c:pt idx="88">
                  <c:v>7.5408999999999997</c:v>
                </c:pt>
                <c:pt idx="89">
                  <c:v>7.5674999999999999</c:v>
                </c:pt>
                <c:pt idx="90">
                  <c:v>7.5940000000000003</c:v>
                </c:pt>
                <c:pt idx="91">
                  <c:v>7.6204000000000001</c:v>
                </c:pt>
                <c:pt idx="92">
                  <c:v>7.6463000000000001</c:v>
                </c:pt>
                <c:pt idx="93">
                  <c:v>7.6718000000000002</c:v>
                </c:pt>
                <c:pt idx="94">
                  <c:v>7.6970999999999998</c:v>
                </c:pt>
                <c:pt idx="95">
                  <c:v>7.7214</c:v>
                </c:pt>
                <c:pt idx="96">
                  <c:v>7.7461000000000002</c:v>
                </c:pt>
                <c:pt idx="97">
                  <c:v>7.7694999999999999</c:v>
                </c:pt>
                <c:pt idx="98">
                  <c:v>7.7931999999999997</c:v>
                </c:pt>
                <c:pt idx="99">
                  <c:v>7.8159999999999998</c:v>
                </c:pt>
                <c:pt idx="100">
                  <c:v>7.8388999999999998</c:v>
                </c:pt>
                <c:pt idx="101">
                  <c:v>7.8613999999999997</c:v>
                </c:pt>
                <c:pt idx="102">
                  <c:v>7.8834999999999997</c:v>
                </c:pt>
                <c:pt idx="103">
                  <c:v>7.9047999999999998</c:v>
                </c:pt>
                <c:pt idx="104">
                  <c:v>7.9259000000000004</c:v>
                </c:pt>
                <c:pt idx="105">
                  <c:v>7.9466000000000001</c:v>
                </c:pt>
                <c:pt idx="106">
                  <c:v>7.9673999999999996</c:v>
                </c:pt>
                <c:pt idx="107">
                  <c:v>7.9882</c:v>
                </c:pt>
                <c:pt idx="108">
                  <c:v>8.0089000000000006</c:v>
                </c:pt>
                <c:pt idx="109">
                  <c:v>8.0291999999999994</c:v>
                </c:pt>
                <c:pt idx="110">
                  <c:v>8.0497999999999994</c:v>
                </c:pt>
                <c:pt idx="111">
                  <c:v>8.07</c:v>
                </c:pt>
                <c:pt idx="112">
                  <c:v>8.0904000000000007</c:v>
                </c:pt>
                <c:pt idx="113">
                  <c:v>8.1100999999999992</c:v>
                </c:pt>
                <c:pt idx="114">
                  <c:v>8.1300000000000008</c:v>
                </c:pt>
                <c:pt idx="115">
                  <c:v>8.1494</c:v>
                </c:pt>
                <c:pt idx="116">
                  <c:v>8.1686999999999994</c:v>
                </c:pt>
                <c:pt idx="117">
                  <c:v>8.1879000000000008</c:v>
                </c:pt>
                <c:pt idx="118">
                  <c:v>8.2068999999999992</c:v>
                </c:pt>
                <c:pt idx="119">
                  <c:v>8.2256999999999998</c:v>
                </c:pt>
                <c:pt idx="120">
                  <c:v>8.2445000000000004</c:v>
                </c:pt>
                <c:pt idx="121">
                  <c:v>8.2629999999999999</c:v>
                </c:pt>
                <c:pt idx="122">
                  <c:v>8.2812999999999999</c:v>
                </c:pt>
                <c:pt idx="123">
                  <c:v>8.2994000000000003</c:v>
                </c:pt>
                <c:pt idx="124">
                  <c:v>8.3172999999999995</c:v>
                </c:pt>
                <c:pt idx="125">
                  <c:v>8.3348999999999993</c:v>
                </c:pt>
                <c:pt idx="126">
                  <c:v>8.3522999999999996</c:v>
                </c:pt>
                <c:pt idx="127">
                  <c:v>8.3695000000000004</c:v>
                </c:pt>
                <c:pt idx="128">
                  <c:v>8.3864999999999998</c:v>
                </c:pt>
                <c:pt idx="129">
                  <c:v>8.4032</c:v>
                </c:pt>
                <c:pt idx="130">
                  <c:v>8.4191000000000003</c:v>
                </c:pt>
                <c:pt idx="131">
                  <c:v>8.4359000000000002</c:v>
                </c:pt>
                <c:pt idx="132">
                  <c:v>8.4518000000000004</c:v>
                </c:pt>
                <c:pt idx="133">
                  <c:v>8.468</c:v>
                </c:pt>
                <c:pt idx="134">
                  <c:v>8.4835999999999991</c:v>
                </c:pt>
                <c:pt idx="135">
                  <c:v>8.4992999999999999</c:v>
                </c:pt>
                <c:pt idx="136">
                  <c:v>8.5146999999999995</c:v>
                </c:pt>
                <c:pt idx="137">
                  <c:v>8.5300999999999991</c:v>
                </c:pt>
                <c:pt idx="138">
                  <c:v>8.5452999999999992</c:v>
                </c:pt>
                <c:pt idx="139">
                  <c:v>8.5602</c:v>
                </c:pt>
                <c:pt idx="140">
                  <c:v>8.5751000000000008</c:v>
                </c:pt>
                <c:pt idx="141">
                  <c:v>8.5896000000000008</c:v>
                </c:pt>
                <c:pt idx="142">
                  <c:v>8.6041000000000007</c:v>
                </c:pt>
                <c:pt idx="143">
                  <c:v>8.6173999999999999</c:v>
                </c:pt>
                <c:pt idx="144">
                  <c:v>8.6313999999999993</c:v>
                </c:pt>
                <c:pt idx="145">
                  <c:v>8.6449999999999996</c:v>
                </c:pt>
                <c:pt idx="146">
                  <c:v>8.6585000000000001</c:v>
                </c:pt>
                <c:pt idx="147">
                  <c:v>8.6717999999999993</c:v>
                </c:pt>
                <c:pt idx="148">
                  <c:v>8.6850000000000005</c:v>
                </c:pt>
                <c:pt idx="149">
                  <c:v>8.6979000000000006</c:v>
                </c:pt>
                <c:pt idx="150">
                  <c:v>8.7108000000000008</c:v>
                </c:pt>
                <c:pt idx="151">
                  <c:v>8.7233999999999998</c:v>
                </c:pt>
                <c:pt idx="152">
                  <c:v>8.7357999999999993</c:v>
                </c:pt>
                <c:pt idx="153">
                  <c:v>8.7479999999999993</c:v>
                </c:pt>
                <c:pt idx="154">
                  <c:v>8.76</c:v>
                </c:pt>
                <c:pt idx="155">
                  <c:v>8.7719000000000005</c:v>
                </c:pt>
                <c:pt idx="156">
                  <c:v>8.7835999999999999</c:v>
                </c:pt>
                <c:pt idx="157">
                  <c:v>8.7950999999999997</c:v>
                </c:pt>
                <c:pt idx="158">
                  <c:v>8.8064999999999998</c:v>
                </c:pt>
                <c:pt idx="159">
                  <c:v>8.8175000000000008</c:v>
                </c:pt>
                <c:pt idx="160">
                  <c:v>8.8285</c:v>
                </c:pt>
                <c:pt idx="161">
                  <c:v>8.8392999999999997</c:v>
                </c:pt>
                <c:pt idx="162">
                  <c:v>8.8497000000000003</c:v>
                </c:pt>
                <c:pt idx="163">
                  <c:v>8.8604000000000003</c:v>
                </c:pt>
                <c:pt idx="164">
                  <c:v>8.8704999999999998</c:v>
                </c:pt>
                <c:pt idx="165">
                  <c:v>8.8809000000000005</c:v>
                </c:pt>
                <c:pt idx="166">
                  <c:v>8.8908000000000005</c:v>
                </c:pt>
                <c:pt idx="167">
                  <c:v>8.9008000000000003</c:v>
                </c:pt>
                <c:pt idx="168">
                  <c:v>8.9105000000000008</c:v>
                </c:pt>
                <c:pt idx="169">
                  <c:v>8.9202999999999992</c:v>
                </c:pt>
                <c:pt idx="170">
                  <c:v>8.9295000000000009</c:v>
                </c:pt>
                <c:pt idx="171">
                  <c:v>8.9390999999999998</c:v>
                </c:pt>
                <c:pt idx="172">
                  <c:v>8.9481999999999999</c:v>
                </c:pt>
                <c:pt idx="173">
                  <c:v>8.9575999999999993</c:v>
                </c:pt>
                <c:pt idx="174">
                  <c:v>8.9665999999999997</c:v>
                </c:pt>
                <c:pt idx="175">
                  <c:v>8.9756999999999998</c:v>
                </c:pt>
                <c:pt idx="176">
                  <c:v>8.9847000000000001</c:v>
                </c:pt>
                <c:pt idx="177">
                  <c:v>8.9933999999999994</c:v>
                </c:pt>
                <c:pt idx="178">
                  <c:v>9.0022000000000002</c:v>
                </c:pt>
                <c:pt idx="179">
                  <c:v>9.0107999999999997</c:v>
                </c:pt>
                <c:pt idx="180">
                  <c:v>9.0190999999999999</c:v>
                </c:pt>
                <c:pt idx="181">
                  <c:v>9.0276999999999994</c:v>
                </c:pt>
                <c:pt idx="182">
                  <c:v>9.0358999999999998</c:v>
                </c:pt>
                <c:pt idx="183">
                  <c:v>9.0442999999999998</c:v>
                </c:pt>
                <c:pt idx="184">
                  <c:v>9.0526999999999997</c:v>
                </c:pt>
                <c:pt idx="185">
                  <c:v>9.0609000000000002</c:v>
                </c:pt>
                <c:pt idx="186">
                  <c:v>9.0691000000000006</c:v>
                </c:pt>
                <c:pt idx="187">
                  <c:v>9.0771999999999995</c:v>
                </c:pt>
                <c:pt idx="188">
                  <c:v>9.0853000000000002</c:v>
                </c:pt>
                <c:pt idx="189">
                  <c:v>9.0930999999999997</c:v>
                </c:pt>
                <c:pt idx="190">
                  <c:v>9.1006999999999998</c:v>
                </c:pt>
                <c:pt idx="191">
                  <c:v>9.1082999999999998</c:v>
                </c:pt>
                <c:pt idx="192">
                  <c:v>9.1158000000000001</c:v>
                </c:pt>
                <c:pt idx="193">
                  <c:v>9.1232000000000006</c:v>
                </c:pt>
                <c:pt idx="194">
                  <c:v>9.1305999999999994</c:v>
                </c:pt>
                <c:pt idx="195">
                  <c:v>9.1379999999999999</c:v>
                </c:pt>
                <c:pt idx="196">
                  <c:v>9.1449999999999996</c:v>
                </c:pt>
                <c:pt idx="197">
                  <c:v>9.1522000000000006</c:v>
                </c:pt>
                <c:pt idx="198">
                  <c:v>9.1593999999999998</c:v>
                </c:pt>
                <c:pt idx="199">
                  <c:v>9.1666000000000007</c:v>
                </c:pt>
                <c:pt idx="200">
                  <c:v>9.1734000000000009</c:v>
                </c:pt>
                <c:pt idx="201">
                  <c:v>9.1803000000000008</c:v>
                </c:pt>
                <c:pt idx="202">
                  <c:v>9.1869999999999994</c:v>
                </c:pt>
                <c:pt idx="203">
                  <c:v>9.1936999999999998</c:v>
                </c:pt>
                <c:pt idx="204">
                  <c:v>9.2003000000000004</c:v>
                </c:pt>
                <c:pt idx="205">
                  <c:v>9.2067999999999994</c:v>
                </c:pt>
                <c:pt idx="206">
                  <c:v>9.2133000000000003</c:v>
                </c:pt>
                <c:pt idx="207">
                  <c:v>9.2196999999999996</c:v>
                </c:pt>
                <c:pt idx="208">
                  <c:v>9.2262000000000004</c:v>
                </c:pt>
                <c:pt idx="209">
                  <c:v>9.2325999999999997</c:v>
                </c:pt>
                <c:pt idx="210">
                  <c:v>9.2387999999999995</c:v>
                </c:pt>
                <c:pt idx="211">
                  <c:v>9.2449999999999992</c:v>
                </c:pt>
                <c:pt idx="212">
                  <c:v>9.2508999999999997</c:v>
                </c:pt>
                <c:pt idx="213">
                  <c:v>9.2568999999999999</c:v>
                </c:pt>
                <c:pt idx="214">
                  <c:v>9.2628000000000004</c:v>
                </c:pt>
                <c:pt idx="215">
                  <c:v>9.2685999999999993</c:v>
                </c:pt>
                <c:pt idx="216">
                  <c:v>9.2744</c:v>
                </c:pt>
                <c:pt idx="217">
                  <c:v>9.2800999999999991</c:v>
                </c:pt>
                <c:pt idx="218">
                  <c:v>9.2857000000000003</c:v>
                </c:pt>
                <c:pt idx="219">
                  <c:v>9.2912999999999997</c:v>
                </c:pt>
                <c:pt idx="220">
                  <c:v>9.2967999999999993</c:v>
                </c:pt>
                <c:pt idx="221">
                  <c:v>9.3021999999999991</c:v>
                </c:pt>
                <c:pt idx="222">
                  <c:v>9.3076000000000008</c:v>
                </c:pt>
                <c:pt idx="223">
                  <c:v>9.3129000000000008</c:v>
                </c:pt>
                <c:pt idx="224">
                  <c:v>9.3181999999999992</c:v>
                </c:pt>
                <c:pt idx="225">
                  <c:v>9.3233999999999995</c:v>
                </c:pt>
                <c:pt idx="226">
                  <c:v>9.3285999999999998</c:v>
                </c:pt>
                <c:pt idx="227">
                  <c:v>9.3336000000000006</c:v>
                </c:pt>
                <c:pt idx="228">
                  <c:v>9.3386999999999993</c:v>
                </c:pt>
                <c:pt idx="229">
                  <c:v>9.3436000000000003</c:v>
                </c:pt>
                <c:pt idx="230">
                  <c:v>9.3484999999999996</c:v>
                </c:pt>
                <c:pt idx="231">
                  <c:v>9.3534000000000006</c:v>
                </c:pt>
                <c:pt idx="232">
                  <c:v>9.3581000000000003</c:v>
                </c:pt>
                <c:pt idx="233">
                  <c:v>9.3628</c:v>
                </c:pt>
                <c:pt idx="234">
                  <c:v>9.3673999999999999</c:v>
                </c:pt>
                <c:pt idx="235">
                  <c:v>9.3719999999999999</c:v>
                </c:pt>
                <c:pt idx="236">
                  <c:v>9.3765000000000001</c:v>
                </c:pt>
                <c:pt idx="237">
                  <c:v>9.3810000000000002</c:v>
                </c:pt>
                <c:pt idx="238">
                  <c:v>9.3854000000000006</c:v>
                </c:pt>
                <c:pt idx="239">
                  <c:v>9.3897999999999993</c:v>
                </c:pt>
                <c:pt idx="240">
                  <c:v>9.3940999999999999</c:v>
                </c:pt>
                <c:pt idx="241">
                  <c:v>9.3983000000000008</c:v>
                </c:pt>
                <c:pt idx="242">
                  <c:v>9.4024999999999999</c:v>
                </c:pt>
                <c:pt idx="243">
                  <c:v>9.4067000000000007</c:v>
                </c:pt>
                <c:pt idx="244">
                  <c:v>9.4107000000000003</c:v>
                </c:pt>
                <c:pt idx="245">
                  <c:v>9.4146999999999998</c:v>
                </c:pt>
                <c:pt idx="246">
                  <c:v>9.4187999999999992</c:v>
                </c:pt>
                <c:pt idx="247">
                  <c:v>9.4227000000000007</c:v>
                </c:pt>
                <c:pt idx="248">
                  <c:v>9.4267000000000003</c:v>
                </c:pt>
                <c:pt idx="249">
                  <c:v>9.4305000000000003</c:v>
                </c:pt>
                <c:pt idx="250">
                  <c:v>9.4344000000000001</c:v>
                </c:pt>
                <c:pt idx="251">
                  <c:v>9.4379000000000008</c:v>
                </c:pt>
                <c:pt idx="252">
                  <c:v>9.4419000000000004</c:v>
                </c:pt>
                <c:pt idx="253">
                  <c:v>9.4453999999999994</c:v>
                </c:pt>
                <c:pt idx="254">
                  <c:v>9.4492999999999991</c:v>
                </c:pt>
                <c:pt idx="255">
                  <c:v>9.4527999999999999</c:v>
                </c:pt>
                <c:pt idx="256">
                  <c:v>9.4565999999999999</c:v>
                </c:pt>
                <c:pt idx="257">
                  <c:v>9.4600000000000009</c:v>
                </c:pt>
                <c:pt idx="258">
                  <c:v>9.4636999999999993</c:v>
                </c:pt>
                <c:pt idx="259">
                  <c:v>9.4670000000000005</c:v>
                </c:pt>
                <c:pt idx="260">
                  <c:v>9.4705999999999992</c:v>
                </c:pt>
                <c:pt idx="261">
                  <c:v>9.4739000000000004</c:v>
                </c:pt>
                <c:pt idx="262">
                  <c:v>9.4772999999999996</c:v>
                </c:pt>
                <c:pt idx="263">
                  <c:v>9.4804999999999993</c:v>
                </c:pt>
                <c:pt idx="264">
                  <c:v>9.4838000000000005</c:v>
                </c:pt>
                <c:pt idx="265">
                  <c:v>9.4870000000000001</c:v>
                </c:pt>
                <c:pt idx="266">
                  <c:v>9.4902999999999995</c:v>
                </c:pt>
                <c:pt idx="267">
                  <c:v>9.4933999999999994</c:v>
                </c:pt>
                <c:pt idx="268">
                  <c:v>9.4964999999999993</c:v>
                </c:pt>
                <c:pt idx="269">
                  <c:v>9.4995999999999992</c:v>
                </c:pt>
                <c:pt idx="270">
                  <c:v>9.5027000000000008</c:v>
                </c:pt>
                <c:pt idx="271">
                  <c:v>9.5056999999999992</c:v>
                </c:pt>
                <c:pt idx="272">
                  <c:v>9.5086999999999993</c:v>
                </c:pt>
                <c:pt idx="273">
                  <c:v>9.5115999999999996</c:v>
                </c:pt>
                <c:pt idx="274">
                  <c:v>9.5146999999999995</c:v>
                </c:pt>
                <c:pt idx="275">
                  <c:v>9.5175999999999998</c:v>
                </c:pt>
                <c:pt idx="276">
                  <c:v>9.5205000000000002</c:v>
                </c:pt>
                <c:pt idx="277">
                  <c:v>9.5233000000000008</c:v>
                </c:pt>
                <c:pt idx="278">
                  <c:v>9.5260999999999996</c:v>
                </c:pt>
                <c:pt idx="279">
                  <c:v>9.5288000000000004</c:v>
                </c:pt>
                <c:pt idx="280">
                  <c:v>9.5314999999999994</c:v>
                </c:pt>
                <c:pt idx="281">
                  <c:v>9.5342000000000002</c:v>
                </c:pt>
                <c:pt idx="282">
                  <c:v>9.5368999999999993</c:v>
                </c:pt>
                <c:pt idx="283">
                  <c:v>9.5395000000000003</c:v>
                </c:pt>
                <c:pt idx="284">
                  <c:v>9.5420999999999996</c:v>
                </c:pt>
              </c:numCache>
            </c:numRef>
          </c:yVal>
          <c:smooth val="1"/>
        </c:ser>
        <c:dLbls>
          <c:showLegendKey val="0"/>
          <c:showVal val="0"/>
          <c:showCatName val="0"/>
          <c:showSerName val="0"/>
          <c:showPercent val="0"/>
          <c:showBubbleSize val="0"/>
        </c:dLbls>
        <c:axId val="205996520"/>
        <c:axId val="205991424"/>
      </c:scatterChart>
      <c:valAx>
        <c:axId val="205996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5991424"/>
        <c:crosses val="autoZero"/>
        <c:crossBetween val="midCat"/>
      </c:valAx>
      <c:valAx>
        <c:axId val="205991424"/>
        <c:scaling>
          <c:orientation val="minMax"/>
          <c:max val="12"/>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Température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5996520"/>
        <c:crosses val="autoZero"/>
        <c:crossBetween val="midCat"/>
      </c:valAx>
      <c:spPr>
        <a:noFill/>
        <a:ln>
          <a:noFill/>
        </a:ln>
        <a:effectLst/>
      </c:spPr>
    </c:plotArea>
    <c:legend>
      <c:legendPos val="t"/>
      <c:layout>
        <c:manualLayout>
          <c:xMode val="edge"/>
          <c:yMode val="edge"/>
          <c:x val="0.77192483367422871"/>
          <c:y val="0.34982734553822742"/>
          <c:w val="0.17375078539630764"/>
          <c:h val="0.1409097685625595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Y</a:t>
            </a:r>
            <a:endParaRPr lang="fr-FR" dirty="0"/>
          </a:p>
        </c:rich>
      </c:tx>
      <c:layout>
        <c:manualLayout>
          <c:xMode val="edge"/>
          <c:yMode val="edge"/>
          <c:x val="0.39724600694444445"/>
          <c:y val="0.4165527777777777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extLst xmlns:c16r2="http://schemas.microsoft.com/office/drawing/2015/06/chart">
            <c:ext xmlns:c16="http://schemas.microsoft.com/office/drawing/2014/chart" uri="{C3380CC4-5D6E-409C-BE32-E72D297353CC}">
              <c16:uniqueId val="{00000000-2E68-4971-A265-43B38F900F3C}"/>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extLst xmlns:c16r2="http://schemas.microsoft.com/office/drawing/2015/06/chart">
            <c:ext xmlns:c16="http://schemas.microsoft.com/office/drawing/2014/chart" uri="{C3380CC4-5D6E-409C-BE32-E72D297353CC}">
              <c16:uniqueId val="{00000001-2E68-4971-A265-43B38F900F3C}"/>
            </c:ext>
          </c:extLst>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extLst xmlns:c16r2="http://schemas.microsoft.com/office/drawing/2015/06/chart">
            <c:ext xmlns:c16="http://schemas.microsoft.com/office/drawing/2014/chart" uri="{C3380CC4-5D6E-409C-BE32-E72D297353CC}">
              <c16:uniqueId val="{00000002-2E68-4971-A265-43B38F900F3C}"/>
            </c:ext>
          </c:extLst>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extLst xmlns:c16r2="http://schemas.microsoft.com/office/drawing/2015/06/chart">
            <c:ext xmlns:c16="http://schemas.microsoft.com/office/drawing/2014/chart" uri="{C3380CC4-5D6E-409C-BE32-E72D297353CC}">
              <c16:uniqueId val="{00000003-2E68-4971-A265-43B38F900F3C}"/>
            </c:ext>
          </c:extLst>
        </c:ser>
        <c:dLbls>
          <c:showLegendKey val="0"/>
          <c:showVal val="0"/>
          <c:showCatName val="0"/>
          <c:showSerName val="0"/>
          <c:showPercent val="0"/>
          <c:showBubbleSize val="0"/>
        </c:dLbls>
        <c:axId val="139810832"/>
        <c:axId val="139812400"/>
      </c:scatterChart>
      <c:valAx>
        <c:axId val="13981083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2400"/>
        <c:crosses val="autoZero"/>
        <c:crossBetween val="midCat"/>
        <c:majorUnit val="200"/>
      </c:valAx>
      <c:valAx>
        <c:axId val="139812400"/>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0832"/>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a:t>
            </a:r>
            <a:r>
              <a:rPr lang="fr-FR" dirty="0" smtClean="0"/>
              <a:t>dans la direction X</a:t>
            </a:r>
            <a:endParaRPr lang="fr-FR" dirty="0"/>
          </a:p>
        </c:rich>
      </c:tx>
      <c:layout>
        <c:manualLayout>
          <c:xMode val="edge"/>
          <c:yMode val="edge"/>
          <c:x val="0.35400885416666661"/>
          <c:y val="0.43866746031746034"/>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General</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General</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General</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General</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139813184"/>
        <c:axId val="139815928"/>
      </c:scatterChart>
      <c:valAx>
        <c:axId val="13981318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5928"/>
        <c:crosses val="autoZero"/>
        <c:crossBetween val="midCat"/>
        <c:majorUnit val="200"/>
      </c:valAx>
      <c:valAx>
        <c:axId val="139815928"/>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3184"/>
        <c:crosses val="autoZero"/>
        <c:crossBetween val="midCat"/>
      </c:valAx>
      <c:spPr>
        <a:noFill/>
        <a:ln>
          <a:noFill/>
        </a:ln>
        <a:effectLst/>
      </c:spPr>
    </c:plotArea>
    <c:legend>
      <c:legendPos val="t"/>
      <c:layout>
        <c:manualLayout>
          <c:xMode val="edge"/>
          <c:yMode val="edge"/>
          <c:x val="0.34853356481481484"/>
          <c:y val="0.57647939078037769"/>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X</a:t>
            </a:r>
            <a:endParaRPr lang="fr-FR" dirty="0"/>
          </a:p>
        </c:rich>
      </c:tx>
      <c:layout>
        <c:manualLayout>
          <c:xMode val="edge"/>
          <c:yMode val="edge"/>
          <c:x val="0.42510451388888887"/>
          <c:y val="0.47184027777777776"/>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extLst xmlns:c16r2="http://schemas.microsoft.com/office/drawing/2015/06/chart">
            <c:ext xmlns:c16="http://schemas.microsoft.com/office/drawing/2014/chart" uri="{C3380CC4-5D6E-409C-BE32-E72D297353CC}">
              <c16:uniqueId val="{00000000-A5F8-43C9-9974-16D4BCE481E2}"/>
            </c:ext>
          </c:extLst>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extLst xmlns:c16r2="http://schemas.microsoft.com/office/drawing/2015/06/chart">
            <c:ext xmlns:c16="http://schemas.microsoft.com/office/drawing/2014/chart" uri="{C3380CC4-5D6E-409C-BE32-E72D297353CC}">
              <c16:uniqueId val="{00000001-A5F8-43C9-9974-16D4BCE481E2}"/>
            </c:ext>
          </c:extLst>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extLst xmlns:c16r2="http://schemas.microsoft.com/office/drawing/2015/06/chart">
            <c:ext xmlns:c16="http://schemas.microsoft.com/office/drawing/2014/chart" uri="{C3380CC4-5D6E-409C-BE32-E72D297353CC}">
              <c16:uniqueId val="{00000002-A5F8-43C9-9974-16D4BCE481E2}"/>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extLst xmlns:c16r2="http://schemas.microsoft.com/office/drawing/2015/06/chart">
            <c:ext xmlns:c16="http://schemas.microsoft.com/office/drawing/2014/chart" uri="{C3380CC4-5D6E-409C-BE32-E72D297353CC}">
              <c16:uniqueId val="{00000003-A5F8-43C9-9974-16D4BCE481E2}"/>
            </c:ext>
          </c:extLst>
        </c:ser>
        <c:dLbls>
          <c:showLegendKey val="0"/>
          <c:showVal val="0"/>
          <c:showCatName val="0"/>
          <c:showSerName val="0"/>
          <c:showPercent val="0"/>
          <c:showBubbleSize val="0"/>
        </c:dLbls>
        <c:axId val="139810440"/>
        <c:axId val="139811224"/>
      </c:scatterChart>
      <c:valAx>
        <c:axId val="139810440"/>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1224"/>
        <c:crosses val="autoZero"/>
        <c:crossBetween val="midCat"/>
        <c:majorUnit val="200"/>
      </c:valAx>
      <c:valAx>
        <c:axId val="139811224"/>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139810440"/>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Phase dans la direction Y</a:t>
            </a:r>
            <a:endParaRPr lang="fr-FR" dirty="0"/>
          </a:p>
        </c:rich>
      </c:tx>
      <c:layout>
        <c:manualLayout>
          <c:xMode val="edge"/>
          <c:yMode val="edge"/>
          <c:x val="0.42644947916666665"/>
          <c:y val="0.46743055555555557"/>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extLst xmlns:c16r2="http://schemas.microsoft.com/office/drawing/2015/06/chart">
            <c:ext xmlns:c16="http://schemas.microsoft.com/office/drawing/2014/chart" uri="{C3380CC4-5D6E-409C-BE32-E72D297353CC}">
              <c16:uniqueId val="{00000000-CD55-4A8F-B41B-A929ABECAC8B}"/>
            </c:ext>
          </c:extLst>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extLst xmlns:c16r2="http://schemas.microsoft.com/office/drawing/2015/06/chart">
            <c:ext xmlns:c16="http://schemas.microsoft.com/office/drawing/2014/chart" uri="{C3380CC4-5D6E-409C-BE32-E72D297353CC}">
              <c16:uniqueId val="{00000001-CD55-4A8F-B41B-A929ABECAC8B}"/>
            </c:ext>
          </c:extLst>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extLst xmlns:c16r2="http://schemas.microsoft.com/office/drawing/2015/06/chart">
            <c:ext xmlns:c16="http://schemas.microsoft.com/office/drawing/2014/chart" uri="{C3380CC4-5D6E-409C-BE32-E72D297353CC}">
              <c16:uniqueId val="{00000002-CD55-4A8F-B41B-A929ABECAC8B}"/>
            </c:ext>
          </c:extLst>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extLst xmlns:c16r2="http://schemas.microsoft.com/office/drawing/2015/06/chart">
            <c:ext xmlns:c16="http://schemas.microsoft.com/office/drawing/2014/chart" uri="{C3380CC4-5D6E-409C-BE32-E72D297353CC}">
              <c16:uniqueId val="{00000003-CD55-4A8F-B41B-A929ABECAC8B}"/>
            </c:ext>
          </c:extLst>
        </c:ser>
        <c:dLbls>
          <c:showLegendKey val="0"/>
          <c:showVal val="0"/>
          <c:showCatName val="0"/>
          <c:showSerName val="0"/>
          <c:showPercent val="0"/>
          <c:showBubbleSize val="0"/>
        </c:dLbls>
        <c:axId val="204020328"/>
        <c:axId val="204018760"/>
      </c:scatterChart>
      <c:valAx>
        <c:axId val="2040203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4018760"/>
        <c:crosses val="autoZero"/>
        <c:crossBetween val="midCat"/>
        <c:majorUnit val="200"/>
      </c:valAx>
      <c:valAx>
        <c:axId val="204018760"/>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4020328"/>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21812170138888889"/>
          <c:y val="6.6355753968253967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110590277777777"/>
          <c:y val="4.6945833333333339E-2"/>
          <c:w val="0.82990208333333337"/>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extLst xmlns:c16r2="http://schemas.microsoft.com/office/drawing/2015/06/chart">
            <c:ext xmlns:c16="http://schemas.microsoft.com/office/drawing/2014/chart" uri="{C3380CC4-5D6E-409C-BE32-E72D297353CC}">
              <c16:uniqueId val="{00000000-C6CD-4FBF-94E5-52FDDE6EC708}"/>
            </c:ext>
          </c:extLst>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extLst xmlns:c16r2="http://schemas.microsoft.com/office/drawing/2015/06/chart">
            <c:ext xmlns:c16="http://schemas.microsoft.com/office/drawing/2014/chart" uri="{C3380CC4-5D6E-409C-BE32-E72D297353CC}">
              <c16:uniqueId val="{00000001-C6CD-4FBF-94E5-52FDDE6EC708}"/>
            </c:ext>
          </c:extLst>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extLst xmlns:c16r2="http://schemas.microsoft.com/office/drawing/2015/06/chart">
            <c:ext xmlns:c16="http://schemas.microsoft.com/office/drawing/2014/chart" uri="{C3380CC4-5D6E-409C-BE32-E72D297353CC}">
              <c16:uniqueId val="{00000002-C6CD-4FBF-94E5-52FDDE6EC708}"/>
            </c:ext>
          </c:extLst>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extLst xmlns:c16r2="http://schemas.microsoft.com/office/drawing/2015/06/chart">
            <c:ext xmlns:c16="http://schemas.microsoft.com/office/drawing/2014/chart" uri="{C3380CC4-5D6E-409C-BE32-E72D297353CC}">
              <c16:uniqueId val="{00000003-C6CD-4FBF-94E5-52FDDE6EC708}"/>
            </c:ext>
          </c:extLst>
        </c:ser>
        <c:dLbls>
          <c:showLegendKey val="0"/>
          <c:showVal val="0"/>
          <c:showCatName val="0"/>
          <c:showSerName val="0"/>
          <c:showPercent val="0"/>
          <c:showBubbleSize val="0"/>
        </c:dLbls>
        <c:axId val="204015624"/>
        <c:axId val="204015232"/>
      </c:scatterChart>
      <c:valAx>
        <c:axId val="20401562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4015232"/>
        <c:crosses val="autoZero"/>
        <c:crossBetween val="midCat"/>
        <c:majorUnit val="200"/>
      </c:valAx>
      <c:valAx>
        <c:axId val="204015232"/>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smtClean="0"/>
                  <a:t>Température </a:t>
                </a:r>
                <a:r>
                  <a:rPr lang="fr-FR" dirty="0"/>
                  <a:t>[°C]</a:t>
                </a:r>
              </a:p>
            </c:rich>
          </c:tx>
          <c:layout>
            <c:manualLayout>
              <c:xMode val="edge"/>
              <c:yMode val="edge"/>
              <c:x val="2.204861111111111E-3"/>
              <c:y val="0.33821071428571431"/>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4015624"/>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972812646974038"/>
          <c:y val="6.0117323234885355E-2"/>
          <c:w val="0.77436236655389179"/>
          <c:h val="0.73762860050333223"/>
        </c:manualLayout>
      </c:layout>
      <c:scatterChart>
        <c:scatterStyle val="smoothMarker"/>
        <c:varyColors val="0"/>
        <c:ser>
          <c:idx val="2"/>
          <c:order val="0"/>
          <c:tx>
            <c:v>Lorenz et Murphy</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linear!$B$24:$E$24</c:f>
              <c:numCache>
                <c:formatCode>0.00</c:formatCode>
                <c:ptCount val="4"/>
                <c:pt idx="0">
                  <c:v>0.22994476115362969</c:v>
                </c:pt>
                <c:pt idx="1">
                  <c:v>0.23557629663178312</c:v>
                </c:pt>
                <c:pt idx="2">
                  <c:v>0.22638144280614891</c:v>
                </c:pt>
                <c:pt idx="3">
                  <c:v>0.22336528577974596</c:v>
                </c:pt>
              </c:numCache>
            </c:numRef>
          </c:yVal>
          <c:smooth val="1"/>
          <c:extLst xmlns:c16r2="http://schemas.microsoft.com/office/drawing/2015/06/chart">
            <c:ext xmlns:c16="http://schemas.microsoft.com/office/drawing/2014/chart" uri="{C3380CC4-5D6E-409C-BE32-E72D297353CC}">
              <c16:uniqueId val="{00000000-CFDF-41E4-8757-70A72B91CE67}"/>
            </c:ext>
          </c:extLst>
        </c:ser>
        <c:ser>
          <c:idx val="3"/>
          <c:order val="1"/>
          <c:tx>
            <c:v>Analytique Améliorée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NL!$B$24:$E$24</c:f>
              <c:numCache>
                <c:formatCode>0.00</c:formatCode>
                <c:ptCount val="4"/>
                <c:pt idx="0">
                  <c:v>0.13992116791696044</c:v>
                </c:pt>
                <c:pt idx="1">
                  <c:v>0.17146818737133121</c:v>
                </c:pt>
                <c:pt idx="2">
                  <c:v>0.20679751077070371</c:v>
                </c:pt>
                <c:pt idx="3">
                  <c:v>0.24461619360913747</c:v>
                </c:pt>
              </c:numCache>
            </c:numRef>
          </c:yVal>
          <c:smooth val="1"/>
          <c:extLst xmlns:c16r2="http://schemas.microsoft.com/office/drawing/2015/06/chart">
            <c:ext xmlns:c16="http://schemas.microsoft.com/office/drawing/2014/chart" uri="{C3380CC4-5D6E-409C-BE32-E72D297353CC}">
              <c16:uniqueId val="{00000001-CFDF-41E4-8757-70A72B91CE67}"/>
            </c:ext>
          </c:extLst>
        </c:ser>
        <c:dLbls>
          <c:showLegendKey val="0"/>
          <c:showVal val="0"/>
          <c:showCatName val="0"/>
          <c:showSerName val="0"/>
          <c:showPercent val="0"/>
          <c:showBubbleSize val="0"/>
        </c:dLbls>
        <c:axId val="204019544"/>
        <c:axId val="204021112"/>
      </c:scatterChart>
      <c:valAx>
        <c:axId val="20401954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4021112"/>
        <c:crosses val="autoZero"/>
        <c:crossBetween val="midCat"/>
        <c:majorUnit val="500"/>
      </c:valAx>
      <c:valAx>
        <c:axId val="204021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4019544"/>
        <c:crosses val="autoZero"/>
        <c:crossBetween val="midCat"/>
      </c:valAx>
      <c:spPr>
        <a:noFill/>
        <a:ln>
          <a:noFill/>
        </a:ln>
        <a:effectLst/>
      </c:spPr>
    </c:plotArea>
    <c:legend>
      <c:legendPos val="r"/>
      <c:layout>
        <c:manualLayout>
          <c:xMode val="edge"/>
          <c:yMode val="edge"/>
          <c:x val="0.37948548338972077"/>
          <c:y val="0.52259098833117257"/>
          <c:w val="0.54601226869762665"/>
          <c:h val="0.19413531647070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86621253268197"/>
          <c:y val="7.2917321084754488E-2"/>
          <c:w val="0.77693140958536255"/>
          <c:h val="0.72482860265346305"/>
        </c:manualLayout>
      </c:layout>
      <c:scatterChart>
        <c:scatterStyle val="smoothMarker"/>
        <c:varyColors val="0"/>
        <c:ser>
          <c:idx val="2"/>
          <c:order val="0"/>
          <c:tx>
            <c:v>Lorenz et Murphy (linéaire)</c:v>
          </c:tx>
          <c:spPr>
            <a:ln w="19050" cap="rnd">
              <a:solidFill>
                <a:schemeClr val="accent3"/>
              </a:solidFill>
              <a:round/>
            </a:ln>
            <a:effectLst/>
          </c:spPr>
          <c:marker>
            <c:symbol val="none"/>
          </c:marker>
          <c:xVal>
            <c:numRef>
              <c:f>linear!$B$9:$E$9</c:f>
              <c:numCache>
                <c:formatCode>0.00</c:formatCode>
                <c:ptCount val="4"/>
                <c:pt idx="0">
                  <c:v>6000</c:v>
                </c:pt>
                <c:pt idx="1">
                  <c:v>7000</c:v>
                </c:pt>
                <c:pt idx="2">
                  <c:v>8000</c:v>
                </c:pt>
                <c:pt idx="3">
                  <c:v>9000</c:v>
                </c:pt>
              </c:numCache>
            </c:numRef>
          </c:xVal>
          <c:yVal>
            <c:numRef>
              <c:f>linear!$B$23:$E$23</c:f>
              <c:numCache>
                <c:formatCode>0.00</c:formatCode>
                <c:ptCount val="4"/>
                <c:pt idx="0">
                  <c:v>0.131024008</c:v>
                </c:pt>
                <c:pt idx="1">
                  <c:v>0.15768863792124757</c:v>
                </c:pt>
                <c:pt idx="2">
                  <c:v>0.19400352525594547</c:v>
                </c:pt>
                <c:pt idx="3">
                  <c:v>0.23648009480311893</c:v>
                </c:pt>
              </c:numCache>
            </c:numRef>
          </c:yVal>
          <c:smooth val="1"/>
          <c:extLst xmlns:c16r2="http://schemas.microsoft.com/office/drawing/2015/06/chart">
            <c:ext xmlns:c16="http://schemas.microsoft.com/office/drawing/2014/chart" uri="{C3380CC4-5D6E-409C-BE32-E72D297353CC}">
              <c16:uniqueId val="{00000000-5E3C-42B5-96A6-0024DB6F32D6}"/>
            </c:ext>
          </c:extLst>
        </c:ser>
        <c:ser>
          <c:idx val="3"/>
          <c:order val="1"/>
          <c:tx>
            <c:v>Analytique améliorée (non-linéaire)</c:v>
          </c:tx>
          <c:spPr>
            <a:ln w="19050" cap="rnd">
              <a:solidFill>
                <a:schemeClr val="accent4"/>
              </a:solidFill>
              <a:round/>
            </a:ln>
            <a:effectLst/>
          </c:spPr>
          <c:marker>
            <c:symbol val="none"/>
          </c:marker>
          <c:xVal>
            <c:numRef>
              <c:f>NL!$B$9:$E$9</c:f>
              <c:numCache>
                <c:formatCode>0.00</c:formatCode>
                <c:ptCount val="4"/>
                <c:pt idx="0">
                  <c:v>6000</c:v>
                </c:pt>
                <c:pt idx="1">
                  <c:v>7000</c:v>
                </c:pt>
                <c:pt idx="2">
                  <c:v>8000</c:v>
                </c:pt>
                <c:pt idx="3">
                  <c:v>9000</c:v>
                </c:pt>
              </c:numCache>
            </c:numRef>
          </c:xVal>
          <c:yVal>
            <c:numRef>
              <c:f>NL!$B$23:$E$23</c:f>
              <c:numCache>
                <c:formatCode>0.00</c:formatCode>
                <c:ptCount val="4"/>
                <c:pt idx="0">
                  <c:v>0.33728265107212485</c:v>
                </c:pt>
                <c:pt idx="1">
                  <c:v>0.46112475633528266</c:v>
                </c:pt>
                <c:pt idx="2">
                  <c:v>0.56195321637426898</c:v>
                </c:pt>
                <c:pt idx="3">
                  <c:v>0.63760623781676429</c:v>
                </c:pt>
              </c:numCache>
            </c:numRef>
          </c:yVal>
          <c:smooth val="1"/>
          <c:extLst xmlns:c16r2="http://schemas.microsoft.com/office/drawing/2015/06/chart">
            <c:ext xmlns:c16="http://schemas.microsoft.com/office/drawing/2014/chart" uri="{C3380CC4-5D6E-409C-BE32-E72D297353CC}">
              <c16:uniqueId val="{00000001-5E3C-42B5-96A6-0024DB6F32D6}"/>
            </c:ext>
          </c:extLst>
        </c:ser>
        <c:dLbls>
          <c:showLegendKey val="0"/>
          <c:showVal val="0"/>
          <c:showCatName val="0"/>
          <c:showSerName val="0"/>
          <c:showPercent val="0"/>
          <c:showBubbleSize val="0"/>
        </c:dLbls>
        <c:axId val="204021504"/>
        <c:axId val="204014056"/>
      </c:scatterChart>
      <c:valAx>
        <c:axId val="204021504"/>
        <c:scaling>
          <c:orientation val="minMax"/>
          <c:max val="9000"/>
          <c:min val="6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Vitesse de rotation [tr/min]</a:t>
                </a:r>
              </a:p>
            </c:rich>
          </c:tx>
          <c:layout>
            <c:manualLayout>
              <c:xMode val="edge"/>
              <c:yMode val="edge"/>
              <c:x val="0.34074997850702188"/>
              <c:y val="0.901482683215507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4014056"/>
        <c:crosses val="autoZero"/>
        <c:crossBetween val="midCat"/>
        <c:majorUnit val="500"/>
      </c:valAx>
      <c:valAx>
        <c:axId val="204014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fr-FR"/>
                  <a:t>Module [µm/g.mm]</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crossAx val="204021504"/>
        <c:crosses val="autoZero"/>
        <c:crossBetween val="midCat"/>
      </c:valAx>
      <c:spPr>
        <a:noFill/>
        <a:ln>
          <a:noFill/>
        </a:ln>
        <a:effectLst/>
      </c:spPr>
    </c:plotArea>
    <c:legend>
      <c:legendPos val="r"/>
      <c:layout>
        <c:manualLayout>
          <c:xMode val="edge"/>
          <c:yMode val="edge"/>
          <c:x val="0.32039749366589293"/>
          <c:y val="0.37752434603265589"/>
          <c:w val="0.61794547357880847"/>
          <c:h val="0.16426865482101338"/>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400">
          <a:solidFill>
            <a:sysClr val="windowText" lastClr="000000"/>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26/03/2019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3/26/2019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recommence et ainsi de suite.  </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393783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i="1" u="sng" baseline="0" dirty="0" smtClean="0"/>
              <a:t>Basé sur le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70916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a:t>
                </a:r>
                <a:r>
                  <a:rPr lang="fr-FR" b="0" baseline="0" dirty="0" smtClean="0"/>
                  <a:t> modèle du palier a été validé par les données d’essai d’un palier à deux lobe présentées dans la thèse de Célia Giraudeau.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Cette thèse a été réalisé entre l’institut </a:t>
                </a:r>
                <a:r>
                  <a:rPr lang="fr-FR" b="0" baseline="0" dirty="0" err="1" smtClean="0"/>
                  <a:t>Pprime</a:t>
                </a:r>
                <a:r>
                  <a:rPr lang="fr-FR" b="0" baseline="0" dirty="0" smtClean="0"/>
                  <a:t> et EDF R&amp;D il y a 3 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indent="-171450">
                  <a:buFont typeface="Arial" panose="020B0604020202020204" pitchFamily="34" charset="0"/>
                  <a:buChar char="•"/>
                </a:pPr>
                <a:r>
                  <a:rPr lang="fr-FR" b="0" baseline="0" dirty="0" smtClean="0"/>
                  <a:t>On a utilisé le cas d’effet thermique est plus important parmi les essais. C’est-à-dire un cas avec la vitesse de rotation 3500 tr/min et la charge est 6KN.</a:t>
                </a:r>
              </a:p>
              <a:p>
                <a:pPr marL="171450" indent="-171450">
                  <a:buFont typeface="Arial" panose="020B0604020202020204" pitchFamily="34" charset="0"/>
                  <a:buChar char="•"/>
                </a:pPr>
                <a:r>
                  <a:rPr lang="fr-FR" b="0" baseline="0" dirty="0" smtClean="0"/>
                  <a:t>La confrontation </a:t>
                </a:r>
                <a:r>
                  <a:rPr lang="fr-FR" b="0" baseline="0" dirty="0" err="1" smtClean="0"/>
                  <a:t>num</a:t>
                </a:r>
                <a:r>
                  <a:rPr lang="fr-FR" b="0" baseline="0" dirty="0" smtClean="0"/>
                  <a:t>/</a:t>
                </a:r>
                <a:r>
                  <a:rPr lang="fr-FR" b="0" baseline="0" dirty="0" err="1" smtClean="0"/>
                  <a:t>exp</a:t>
                </a:r>
                <a:r>
                  <a:rPr lang="fr-FR" b="0" baseline="0" dirty="0" smtClean="0"/>
                  <a:t> montre une bonne cohérence sur la température et sur la pression. </a:t>
                </a:r>
              </a:p>
              <a:p>
                <a:pPr marL="171450" indent="-171450">
                  <a:buFont typeface="Arial" panose="020B0604020202020204" pitchFamily="34" charset="0"/>
                  <a:buChar char="•"/>
                </a:pPr>
                <a:r>
                  <a:rPr lang="fr-FR" b="0" baseline="0" dirty="0" smtClean="0"/>
                  <a:t>Ces résultats permet de valider le modèle de palier à utiliser dans le cadre de cette thèse. </a:t>
                </a:r>
                <a:endParaRPr lang="fr-FR" b="0"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précisément calculé est ensuite utilisé par le modèle thermomécanique 3D.  pour calculer la déformation thermique du rotor.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modèle thermomécanique a été construit</a:t>
                </a:r>
                <a:r>
                  <a:rPr lang="fr-FR" b="0" baseline="0" dirty="0" smtClean="0"/>
                  <a:t> sous code_aster en utilisant la méthode des éléments finis.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3D,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obtenue, les déplacements et des rotations des nœuds dans une section du rotor sera moyenné pour avoir le déplacement de la fibre neutre après la déformation thermique . Ce déplacement est représenté par le symbole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(on va l’utiliser pour modéliser le balourd thermique)</a:t>
                </a:r>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Une fois que le modèle</a:t>
                </a:r>
                <a:r>
                  <a:rPr lang="fr-FR" b="0" baseline="0" dirty="0" smtClean="0"/>
                  <a:t> de palier est validé, le flux thermique à l’interface fluide/structure </a:t>
                </a:r>
                <a:r>
                  <a:rPr lang="fr-FR" b="0" baseline="0" dirty="0" smtClean="0"/>
                  <a:t>précisément calculé est ensuite utilisé </a:t>
                </a:r>
                <a:r>
                  <a:rPr lang="fr-FR" b="0" baseline="0" dirty="0" smtClean="0"/>
                  <a:t>par le modèle thermomécanique </a:t>
                </a:r>
                <a:r>
                  <a:rPr lang="fr-FR" b="0" baseline="0" dirty="0" smtClean="0"/>
                  <a:t>3D.  pour calculer </a:t>
                </a:r>
                <a:r>
                  <a:rPr lang="fr-FR" b="0" baseline="0" dirty="0" smtClean="0"/>
                  <a:t>la déformation thermique du rotor.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Ce </a:t>
                </a:r>
                <a:r>
                  <a:rPr lang="fr-FR" b="0" dirty="0" smtClean="0"/>
                  <a:t>modèle thermomécanique a été construit</a:t>
                </a:r>
                <a:r>
                  <a:rPr lang="fr-FR" b="0" baseline="0" dirty="0" smtClean="0"/>
                  <a:t> sous code_aster en utilisant la méthode des éléments finis. </a:t>
                </a: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Le flux thermique venant du palier sera imposé comme une condition aux limite thermique pour réaliser l’intégration temporelle de l’équation de la transfert de chaleur. Le champ de température obtenu sera utilisé dans le modèle mécanique pour calculer la déformation thermique.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Dans ce modèle mécanique, pour </a:t>
                </a:r>
                <a:r>
                  <a:rPr lang="fr-FR" b="0" baseline="0" dirty="0" smtClean="0"/>
                  <a:t>imposer la condition aux limite mécanique au rotor, un liaison RBE3 (signifie </a:t>
                </a:r>
                <a:r>
                  <a:rPr lang="fr-FR" b="0" baseline="0" dirty="0" err="1" smtClean="0"/>
                  <a:t>rigid</a:t>
                </a:r>
                <a:r>
                  <a:rPr lang="fr-FR" b="0" baseline="0" dirty="0" smtClean="0"/>
                  <a:t> body </a:t>
                </a:r>
                <a:r>
                  <a:rPr lang="fr-FR" b="0" baseline="0" dirty="0" err="1" smtClean="0"/>
                  <a:t>element</a:t>
                </a:r>
                <a:r>
                  <a:rPr lang="fr-FR" b="0" baseline="0" dirty="0" smtClean="0"/>
                  <a:t>) dans le code_aster a été utilisé pour ramener le mouvement de l’ensemble des nœuds du rotor </a:t>
                </a:r>
                <a:r>
                  <a:rPr lang="fr-FR" b="0" baseline="0" dirty="0" smtClean="0"/>
                  <a:t>3D</a:t>
                </a:r>
                <a:r>
                  <a:rPr lang="fr-FR" b="0" baseline="0" dirty="0" smtClean="0"/>
                  <a:t>, au nœuds 1D dans le modèle de la dynamique des rotors.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smtClean="0"/>
                  <a:t>Une fois la déformation thermique </a:t>
                </a:r>
                <a:r>
                  <a:rPr lang="fr-FR" b="0" baseline="0" dirty="0" smtClean="0"/>
                  <a:t>obtenue</a:t>
                </a:r>
                <a:r>
                  <a:rPr lang="fr-FR" b="0" baseline="0" dirty="0" smtClean="0"/>
                  <a:t>, les déplacements et des rotations des nœuds dans une section du rotor sera moyenné pour avoir le déplacement de la fibre neutre après la déformation thermique . Ce déplacement est représenté par le symbole </a:t>
                </a:r>
                <a:r>
                  <a:rPr lang="fr-FR" b="0" i="0" baseline="0" smtClean="0">
                    <a:latin typeface="Cambria Math" panose="02040503050406030204" pitchFamily="18" charset="0"/>
                  </a:rPr>
                  <a:t>𝑞_𝑡ℎ</a:t>
                </a:r>
                <a:r>
                  <a:rPr lang="fr-FR" b="0"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a:t>
                </a:r>
                <a:r>
                  <a:rPr lang="fr-FR" b="0" baseline="0" dirty="0" smtClean="0"/>
                  <a:t>on va </a:t>
                </a:r>
                <a:r>
                  <a:rPr lang="fr-FR" b="0" baseline="0" dirty="0" smtClean="0"/>
                  <a:t>l’utiliser pour </a:t>
                </a:r>
                <a:r>
                  <a:rPr lang="fr-FR" b="0" baseline="0" dirty="0" smtClean="0"/>
                  <a:t>modéliser le balourd thermique)</a:t>
                </a:r>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8537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14:m>
                  <m:oMath xmlns:m="http://schemas.openxmlformats.org/officeDocument/2006/math">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𝑞</m:t>
                        </m:r>
                      </m:e>
                      <m:sub>
                        <m:r>
                          <a:rPr lang="fr-FR" b="0" i="1" baseline="0" smtClean="0">
                            <a:latin typeface="Cambria Math" panose="02040503050406030204" pitchFamily="18" charset="0"/>
                          </a:rPr>
                          <m:t>𝑡h</m:t>
                        </m:r>
                      </m:sub>
                    </m:sSub>
                  </m:oMath>
                </a14:m>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Choice>
        <mc:Fallback xmlns="">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À partir de la déplacement</a:t>
                </a:r>
                <a:r>
                  <a:rPr lang="fr-FR" b="0" baseline="0" dirty="0" smtClean="0"/>
                  <a:t> de la fibre neutre après la déformation thermique </a:t>
                </a:r>
                <a:r>
                  <a:rPr lang="fr-FR" b="0" i="0" baseline="0" smtClean="0">
                    <a:latin typeface="Cambria Math" panose="02040503050406030204" pitchFamily="18" charset="0"/>
                  </a:rPr>
                  <a:t>𝑞_𝑡ℎ</a:t>
                </a:r>
                <a:r>
                  <a:rPr lang="fr-FR" b="0" baseline="0" dirty="0" smtClean="0"/>
                  <a:t>, </a:t>
                </a:r>
                <a:r>
                  <a:rPr lang="fr-FR" b="0" dirty="0" smtClean="0"/>
                  <a:t>deux</a:t>
                </a:r>
                <a:r>
                  <a:rPr lang="fr-FR" b="0" baseline="0" dirty="0" smtClean="0"/>
                  <a:t> méthodes sont utilisé pour modéliser le balourd thermique</a:t>
                </a:r>
                <a:r>
                  <a:rPr lang="fr-FR" b="0" dirty="0" smtClean="0"/>
                  <a:t>.</a:t>
                </a:r>
              </a:p>
              <a:p>
                <a:pPr marL="171450" indent="-171450">
                  <a:buFont typeface="Wingdings" panose="05000000000000000000" pitchFamily="2" charset="2"/>
                  <a:buChar char="Ø"/>
                </a:pPr>
                <a:endParaRPr lang="fr-FR" b="0" baseline="0" dirty="0" smtClean="0"/>
              </a:p>
              <a:p>
                <a:pPr marL="171450" indent="-171450">
                  <a:buFont typeface="Arial" panose="020B0604020202020204" pitchFamily="34" charset="0"/>
                  <a:buChar char="•"/>
                </a:pPr>
                <a:r>
                  <a:rPr lang="fr-FR" b="0" baseline="0" dirty="0" smtClean="0"/>
                  <a:t>La première approche est :</a:t>
                </a:r>
              </a:p>
              <a:p>
                <a:pPr marL="171450" indent="-171450">
                  <a:buFont typeface="Arial" panose="020B0604020202020204" pitchFamily="34" charset="0"/>
                  <a:buChar char="•"/>
                </a:pPr>
                <a:r>
                  <a:rPr lang="fr-FR" b="0" baseline="0" dirty="0" smtClean="0"/>
                  <a:t>La deuxième approche est:</a:t>
                </a:r>
              </a:p>
              <a:p>
                <a:pPr marL="171450" indent="-171450">
                  <a:buFont typeface="Arial" panose="020B0604020202020204" pitchFamily="34" charset="0"/>
                  <a:buChar char="•"/>
                </a:pPr>
                <a:endParaRPr lang="fr-FR" b="0" baseline="0" dirty="0" smtClean="0"/>
              </a:p>
              <a:p>
                <a:pPr marL="171450" indent="-171450">
                  <a:buFont typeface="Wingdings" panose="05000000000000000000" pitchFamily="2" charset="2"/>
                  <a:buChar char="Ø"/>
                </a:pPr>
                <a:r>
                  <a:rPr lang="fr-FR" b="0" baseline="0" dirty="0" smtClean="0"/>
                  <a:t>Une fois les efforts venant du balourd thermique sont calculé par ces deux approches, ils sont ensuite injecté dans l’équation de mouvement pour prendre en compte la déformation thermique du rotor sur le comportement dynamique. </a:t>
                </a:r>
                <a:endParaRPr lang="fr-FR" b="0"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Après avoir présenté tous les modèles (tous les briques) concerné dans l’effet Morton, c’est-à-</a:t>
            </a:r>
            <a:r>
              <a:rPr lang="fr-FR" b="0" baseline="0" dirty="0" smtClean="0"/>
              <a:t>dire le modèle thermomécanique qui a un temps caractéristique long ; le modèle dynamique qui regroupe la dynamique des rotors et la hydrodynamique de palier ). Ils ont un temps court. </a:t>
            </a:r>
            <a:endParaRPr lang="fr-FR" b="0" dirty="0" smtClean="0"/>
          </a:p>
          <a:p>
            <a:pPr marL="171450" indent="-171450">
              <a:buFont typeface="Wingdings" panose="05000000000000000000" pitchFamily="2" charset="2"/>
              <a:buChar char="Ø"/>
            </a:pPr>
            <a:r>
              <a:rPr lang="fr-FR" b="0" dirty="0" smtClean="0"/>
              <a:t>Je vais vous expliquer la stratégie</a:t>
            </a:r>
            <a:r>
              <a:rPr lang="fr-FR" b="0" baseline="0" dirty="0" smtClean="0"/>
              <a:t> de couplage de ces modèles. Comment faire communiquer entre eux.</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 couplage est réalisé par un algorithme de simulation en régime transitoire, qui fait appeler un flux thermique moyen </a:t>
            </a:r>
          </a:p>
          <a:p>
            <a:pPr marL="171450" indent="-171450">
              <a:buFont typeface="Arial" panose="020B0604020202020204" pitchFamily="34" charset="0"/>
              <a:buChar char="•"/>
            </a:pPr>
            <a:r>
              <a:rPr lang="fr-FR" b="0" baseline="0" dirty="0" smtClean="0"/>
              <a:t>Ce flux thermique est une information importante pour surmonter le problématique de multi échelle en temps dans l’effet Morton. </a:t>
            </a:r>
          </a:p>
          <a:p>
            <a:pPr marL="171450" indent="-171450">
              <a:buFont typeface="Arial" panose="020B0604020202020204" pitchFamily="34" charset="0"/>
              <a:buChar char="•"/>
            </a:pPr>
            <a:r>
              <a:rPr lang="fr-FR" b="0" baseline="0" dirty="0" smtClean="0"/>
              <a:t>En fait, lors que le rotor exhibe les vibrations synchrones, on suppose que ces vibrations synchrones ne change pas pour une courte durée du temps. Cette courte durée du temps est à la grandeur d’une seconde qui </a:t>
            </a:r>
            <a:r>
              <a:rPr lang="fr-FR" b="1" baseline="0" dirty="0" smtClean="0"/>
              <a:t>rapproche</a:t>
            </a:r>
            <a:r>
              <a:rPr lang="fr-FR" b="0" baseline="0" dirty="0" smtClean="0"/>
              <a:t> du temps caractéristique du phénomène thermomécanique.  Etant donnée que les vibrations synchrones n’ont pas changé , le flux thermique pour chaque période de rotation est ainsi la même.  Cette hypothèse permet d’utiliser ce flux thermique moyen pour pronostiquer la température dans un pas de temps suivante. Qui est illustré dans le schéma suivant.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À l’instant ti, …, ainsi</a:t>
            </a:r>
            <a:r>
              <a:rPr lang="fr-FR" b="0" baseline="0" dirty="0" smtClean="0"/>
              <a:t> de suite. </a:t>
            </a:r>
            <a:r>
              <a:rPr lang="fr-FR" b="0" dirty="0" smtClean="0"/>
              <a:t> </a:t>
            </a:r>
          </a:p>
          <a:p>
            <a:pPr marL="171450" indent="-171450">
              <a:buFont typeface="Arial" panose="020B0604020202020204" pitchFamily="34" charset="0"/>
              <a:buChar char="•"/>
            </a:pPr>
            <a:endParaRPr lang="fr-FR" b="0" dirty="0" smtClean="0"/>
          </a:p>
          <a:p>
            <a:pPr marL="171450" indent="-171450">
              <a:buFont typeface="Wingdings" panose="05000000000000000000" pitchFamily="2" charset="2"/>
              <a:buChar char="Ø"/>
            </a:pPr>
            <a:r>
              <a:rPr lang="fr-FR" b="0" dirty="0" smtClean="0"/>
              <a:t>À l’instant ti+1,</a:t>
            </a:r>
            <a:r>
              <a:rPr lang="fr-FR" b="0" baseline="0" dirty="0" smtClean="0"/>
              <a:t> la processus se </a:t>
            </a:r>
            <a:r>
              <a:rPr lang="fr-FR" b="0" baseline="0" dirty="0" err="1" smtClean="0"/>
              <a:t>repète</a:t>
            </a:r>
            <a:r>
              <a:rPr lang="fr-FR" b="0" baseline="0" dirty="0" smtClean="0"/>
              <a:t>, ce qui permet d’avancer la simulation de l’effet Morton</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Wingdings" panose="05000000000000000000" pitchFamily="2" charset="2"/>
                  <a:buChar char="Ø"/>
                </a:pPr>
                <a:r>
                  <a:rPr lang="fr-FR" b="0" dirty="0" smtClean="0"/>
                  <a:t>Pour déterminer le flux moyen injecté dans le modèle thermomécanique, </a:t>
                </a:r>
              </a:p>
              <a:p>
                <a:pPr marL="0" indent="0">
                  <a:buFont typeface="Arial" panose="020B0604020202020204" pitchFamily="34" charset="0"/>
                  <a:buNone/>
                </a:pPr>
                <a:r>
                  <a:rPr lang="fr-FR" b="0" dirty="0" smtClean="0"/>
                  <a:t>    il faut connaitre le flux instantané reçu par le rotor</a:t>
                </a:r>
                <a:r>
                  <a:rPr lang="fr-FR" b="0" baseline="0" dirty="0" smtClean="0"/>
                  <a:t> à chaque position sur l’orbite synchrone. </a:t>
                </a: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flux thermique moyen</a:t>
                </a:r>
                <a:r>
                  <a:rPr lang="fr-FR" b="0" baseline="0" dirty="0" smtClean="0"/>
                  <a:t> </a:t>
                </a:r>
                <a:r>
                  <a:rPr lang="fr-FR" b="0" dirty="0" smtClean="0"/>
                  <a:t>est ainsi déterminé à</a:t>
                </a:r>
                <a:r>
                  <a:rPr lang="fr-FR" b="0" baseline="0" dirty="0" smtClean="0"/>
                  <a:t> partir de l’orbite synchrone, marque en jeune dans la figure.  </a:t>
                </a:r>
              </a:p>
              <a:p>
                <a:pPr marL="171450" indent="-171450">
                  <a:buFont typeface="Arial" panose="020B0604020202020204" pitchFamily="34" charset="0"/>
                  <a:buChar char="•"/>
                </a:pPr>
                <a:r>
                  <a:rPr lang="fr-FR" b="0" baseline="0" dirty="0" smtClean="0"/>
                  <a:t>Ici, je vous donne un exemple de calcul à partir de 4 positions instantané du rotor sur l’orbite, chaque position du rotor correspond à un flux thermique instantané à la surface du rotor.</a:t>
                </a:r>
              </a:p>
              <a:p>
                <a:pPr marL="171450" indent="-171450">
                  <a:buFont typeface="Arial" panose="020B0604020202020204" pitchFamily="34" charset="0"/>
                  <a:buChar char="•"/>
                </a:pPr>
                <a:r>
                  <a:rPr lang="fr-FR" b="0" baseline="0" dirty="0" smtClean="0"/>
                  <a:t>Le flux thermique est calculé à partir de ces 4 flux thermique instantanés en utilisant le formule ici.</a:t>
                </a:r>
              </a:p>
              <a:p>
                <a:pPr marL="171450" indent="-171450">
                  <a:buFont typeface="Arial" panose="020B0604020202020204" pitchFamily="34" charset="0"/>
                  <a:buChar char="•"/>
                </a:pPr>
                <a:r>
                  <a:rPr lang="fr-FR" b="0" baseline="0" dirty="0" smtClean="0"/>
                  <a:t>Dans la pratique, bien évidement,  on a besoin plus de positions pour rendre ce flux thermique moyen plus précis. </a:t>
                </a:r>
              </a:p>
              <a:p>
                <a:pPr marL="0" indent="0">
                  <a:buFont typeface="Arial" panose="020B0604020202020204" pitchFamily="34" charset="0"/>
                  <a:buNone/>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22</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je vais parler de la validation de ce modèle.</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a:p>
        </p:txBody>
      </p:sp>
    </p:spTree>
    <p:extLst>
      <p:ext uri="{BB962C8B-B14F-4D97-AF65-F5344CB8AC3E}">
        <p14:creationId xmlns:p14="http://schemas.microsoft.com/office/powerpoint/2010/main" val="10626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dirty="0" smtClean="0"/>
              <a:t>Le modèle de l’effet Morton est</a:t>
            </a:r>
            <a:r>
              <a:rPr lang="fr-FR" baseline="0" dirty="0" smtClean="0"/>
              <a:t> validé par les données expérimentales issu du banc de l’effet Morton. </a:t>
            </a:r>
            <a:endParaRPr lang="fr-FR" dirty="0" smtClean="0"/>
          </a:p>
          <a:p>
            <a:pPr marL="171450" indent="-171450">
              <a:buFont typeface="Wingdings" panose="05000000000000000000" pitchFamily="2" charset="2"/>
              <a:buChar char="Ø"/>
            </a:pPr>
            <a:r>
              <a:rPr lang="fr-FR" dirty="0" smtClean="0"/>
              <a:t>Ce banc a été conçu à l’institut </a:t>
            </a:r>
            <a:r>
              <a:rPr lang="fr-FR" dirty="0" err="1" smtClean="0"/>
              <a:t>Pprime</a:t>
            </a:r>
            <a:r>
              <a:rPr lang="fr-FR" dirty="0" smtClean="0"/>
              <a:t> </a:t>
            </a:r>
            <a:r>
              <a:rPr lang="fr-FR" baseline="0" dirty="0" smtClean="0"/>
              <a:t>avec le support du modèle numérique développé dans ma thèse. </a:t>
            </a:r>
          </a:p>
          <a:p>
            <a:pPr marL="171450" indent="-171450">
              <a:buFont typeface="Wingdings" panose="05000000000000000000" pitchFamily="2" charset="2"/>
              <a:buChar char="Ø"/>
            </a:pPr>
            <a:endParaRPr lang="fr-FR" baseline="0" dirty="0" smtClean="0"/>
          </a:p>
          <a:p>
            <a:pPr marL="228600" indent="-228600">
              <a:buFont typeface="Arial" panose="020B0604020202020204" pitchFamily="34" charset="0"/>
              <a:buChar char="•"/>
            </a:pPr>
            <a:r>
              <a:rPr lang="fr-FR" dirty="0" smtClean="0"/>
              <a:t>Ce banc</a:t>
            </a:r>
            <a:r>
              <a:rPr lang="fr-FR" baseline="0" dirty="0" smtClean="0"/>
              <a:t> possède un arbre creux qui est pour avoir une différence de la température élevé.</a:t>
            </a:r>
          </a:p>
          <a:p>
            <a:pPr marL="228600" indent="-228600">
              <a:buFont typeface="Arial" panose="020B0604020202020204" pitchFamily="34" charset="0"/>
              <a:buChar char="•"/>
            </a:pPr>
            <a:r>
              <a:rPr lang="fr-FR" baseline="0" dirty="0" smtClean="0"/>
              <a:t>Le rotor de 430mm de longueur est guidé par un </a:t>
            </a:r>
            <a:r>
              <a:rPr lang="fr-FR" baseline="0" dirty="0" err="1" smtClean="0"/>
              <a:t>rlmt</a:t>
            </a:r>
            <a:r>
              <a:rPr lang="fr-FR" baseline="0" dirty="0" smtClean="0"/>
              <a:t> et un palier circulaire ( dont les caractéristiques ont présentées en haut à droite) </a:t>
            </a:r>
          </a:p>
          <a:p>
            <a:pPr marL="228600" indent="-228600">
              <a:buFont typeface="Arial" panose="020B0604020202020204" pitchFamily="34" charset="0"/>
              <a:buChar char="•"/>
            </a:pPr>
            <a:r>
              <a:rPr lang="fr-FR" baseline="0" dirty="0" smtClean="0"/>
              <a:t>3 disques d’une masse totale de 700g sont monté en porte à faux,  en espérant avoir l’effet Morton  lors de la conception.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Le rotor est un </a:t>
            </a:r>
            <a:r>
              <a:rPr lang="fr-FR" b="0" baseline="0" dirty="0" smtClean="0"/>
              <a:t>rotor rigide</a:t>
            </a:r>
            <a:r>
              <a:rPr lang="fr-FR" b="1" baseline="0" dirty="0" smtClean="0"/>
              <a:t>  ( son premier fréquence du mode de </a:t>
            </a:r>
            <a:r>
              <a:rPr lang="fr-FR" b="1" baseline="0" dirty="0" err="1" smtClean="0"/>
              <a:t>flextion</a:t>
            </a:r>
            <a:r>
              <a:rPr lang="fr-FR" b="1" baseline="0" dirty="0" smtClean="0"/>
              <a:t> est &gt;&gt;&gt; la vitesse de fonctionnement), ce qui nous permet d’utiliser un rotor à 4ddl pour modéliser son comportement dynamique.</a:t>
            </a:r>
          </a:p>
          <a:p>
            <a:pPr marL="228600" indent="-228600">
              <a:buFont typeface="Arial" panose="020B0604020202020204" pitchFamily="34" charset="0"/>
              <a:buChar char="•"/>
            </a:pPr>
            <a:r>
              <a:rPr lang="fr-FR" baseline="0" dirty="0" smtClean="0"/>
              <a:t>les capteurs de proximité permet de mesurer les déplacements près de paliers et au disque en porte à faux.</a:t>
            </a:r>
          </a:p>
          <a:p>
            <a:pPr marL="228600" indent="-228600">
              <a:buFont typeface="Arial" panose="020B0604020202020204" pitchFamily="34" charset="0"/>
              <a:buChar char="•"/>
            </a:pPr>
            <a:r>
              <a:rPr lang="fr-FR" baseline="0" dirty="0" smtClean="0"/>
              <a:t>Ainsi, 5 thermocouple installé dans le rotor et 10 thermocouple dans le palier sont utilisé pour mesurer la température.</a:t>
            </a:r>
          </a:p>
          <a:p>
            <a:pPr marL="228600" indent="-228600">
              <a:buFont typeface="Arial" panose="020B0604020202020204" pitchFamily="34" charset="0"/>
              <a:buChar char="•"/>
            </a:pPr>
            <a:endParaRPr lang="fr-FR" baseline="0" dirty="0" smtClean="0"/>
          </a:p>
          <a:p>
            <a:pPr marL="228600" indent="-228600">
              <a:buFont typeface="Arial" panose="020B0604020202020204" pitchFamily="34" charset="0"/>
              <a:buChar char="•"/>
            </a:pPr>
            <a:endParaRPr lang="fr-FR" baseline="0" dirty="0" smtClean="0"/>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La simulation</a:t>
            </a:r>
            <a:r>
              <a:rPr lang="fr-FR" b="0" baseline="0" dirty="0" smtClean="0"/>
              <a:t> en régime transitoire de l’effet Morton a été réalisé basée sur le banc. </a:t>
            </a:r>
          </a:p>
          <a:p>
            <a:pPr marL="171450" indent="-171450">
              <a:buFont typeface="Arial" panose="020B0604020202020204" pitchFamily="34" charset="0"/>
              <a:buChar char="•"/>
            </a:pPr>
            <a:r>
              <a:rPr lang="fr-FR" b="0" baseline="0" dirty="0" smtClean="0"/>
              <a:t>Les condition de fonctionnement fixées correspond aux essais.  </a:t>
            </a:r>
          </a:p>
          <a:p>
            <a:pPr marL="171450" indent="-171450">
              <a:buFont typeface="Arial" panose="020B0604020202020204" pitchFamily="34" charset="0"/>
              <a:buChar char="•"/>
            </a:pPr>
            <a:r>
              <a:rPr lang="fr-FR" b="0" dirty="0" smtClean="0"/>
              <a:t>Les</a:t>
            </a:r>
            <a:r>
              <a:rPr lang="fr-FR" b="0" baseline="0" dirty="0" smtClean="0"/>
              <a:t> paramètres de discrétisation sont présenté dans ce block.</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Il faut souligner que le régime du démarrage du banc n’a pas été pris en compte dans la simulation. La comparaison est réalisée uniquement à la vitesse nominale. </a:t>
            </a:r>
            <a:endParaRPr lang="fr-FR" b="0" dirty="0" smtClean="0"/>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Concerné les conditions aux limites</a:t>
            </a:r>
            <a:r>
              <a:rPr lang="fr-FR" baseline="0" dirty="0" smtClean="0"/>
              <a:t> dans les modèles thermiques,  </a:t>
            </a:r>
          </a:p>
          <a:p>
            <a:pPr marL="171450" indent="-171450">
              <a:buFont typeface="Arial" panose="020B0604020202020204" pitchFamily="34" charset="0"/>
              <a:buChar char="•"/>
            </a:pPr>
            <a:r>
              <a:rPr lang="fr-FR" baseline="0" dirty="0" smtClean="0"/>
              <a:t>Une température fixe est imposée à la surface ou se trouve </a:t>
            </a:r>
            <a:r>
              <a:rPr lang="fr-FR" b="1" baseline="0" dirty="0" smtClean="0"/>
              <a:t>roulement</a:t>
            </a:r>
            <a:r>
              <a:rPr lang="fr-FR" baseline="0" dirty="0" smtClean="0"/>
              <a:t>; le flux thermique moyen est utilisé  dans la section du </a:t>
            </a:r>
            <a:r>
              <a:rPr lang="fr-FR" b="1" baseline="0" dirty="0" smtClean="0"/>
              <a:t>palier</a:t>
            </a:r>
            <a:r>
              <a:rPr lang="fr-FR" baseline="0" dirty="0" smtClean="0"/>
              <a:t>, un flux nul a été utilisé sur </a:t>
            </a:r>
            <a:r>
              <a:rPr lang="fr-FR" b="1" baseline="0" dirty="0" smtClean="0"/>
              <a:t>la surface intérieure du rotor </a:t>
            </a:r>
            <a:r>
              <a:rPr lang="fr-FR" baseline="0" dirty="0" smtClean="0"/>
              <a:t>et la convection a été imposé pour </a:t>
            </a:r>
            <a:r>
              <a:rPr lang="fr-FR" b="1" baseline="0" dirty="0" smtClean="0"/>
              <a:t>les reste des surface</a:t>
            </a:r>
            <a:r>
              <a:rPr lang="fr-FR" baseline="0" dirty="0" smtClean="0"/>
              <a:t>.</a:t>
            </a:r>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Les résultats des comparaisons</a:t>
            </a:r>
            <a:r>
              <a:rPr lang="fr-FR" b="1" baseline="0" dirty="0" smtClean="0"/>
              <a:t> des amplitudes sont présenté ici.</a:t>
            </a:r>
            <a:r>
              <a:rPr lang="fr-FR" baseline="0" dirty="0" smtClean="0"/>
              <a:t> </a:t>
            </a:r>
          </a:p>
          <a:p>
            <a:pPr marL="171450" indent="-171450">
              <a:buFont typeface="Arial" panose="020B0604020202020204" pitchFamily="34" charset="0"/>
              <a:buChar char="•"/>
            </a:pPr>
            <a:r>
              <a:rPr lang="fr-FR" baseline="0" dirty="0" smtClean="0"/>
              <a:t>Globalement, les résultats expérimentaux et numériques sont cohérents en grandeur en tendance. </a:t>
            </a:r>
          </a:p>
          <a:p>
            <a:pPr marL="171450" indent="-171450">
              <a:buFont typeface="Arial" panose="020B0604020202020204" pitchFamily="34" charset="0"/>
              <a:buChar char="•"/>
            </a:pPr>
            <a:r>
              <a:rPr lang="fr-FR" baseline="0" dirty="0" smtClean="0"/>
              <a:t>Les résultats numériques obtenu avec différent modèle sont également en cohérence. </a:t>
            </a:r>
          </a:p>
          <a:p>
            <a:pPr marL="171450" indent="-171450">
              <a:buFont typeface="Arial" panose="020B0604020202020204" pitchFamily="34" charset="0"/>
              <a:buChar char="•"/>
            </a:pPr>
            <a:r>
              <a:rPr lang="fr-FR" baseline="0" dirty="0" smtClean="0"/>
              <a:t>Cependant, le niveau vibratoire se stabilise plus vite /essai au début de la simulation.</a:t>
            </a:r>
          </a:p>
          <a:p>
            <a:pPr marL="171450" indent="-171450">
              <a:buFont typeface="Arial" panose="020B0604020202020204" pitchFamily="34" charset="0"/>
              <a:buChar char="•"/>
            </a:pP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Concernant les phases</a:t>
            </a:r>
            <a:r>
              <a:rPr lang="fr-FR" baseline="0" dirty="0" smtClean="0"/>
              <a:t> de vibrations, une légère différence se trouve entre les résultats numériques obtenus par des modèles 4DDL, NDDL, NDDL, mais les résultats sont en accord en grandeur.  </a:t>
            </a:r>
          </a:p>
          <a:p>
            <a:pPr marL="171450" indent="-171450">
              <a:buFont typeface="Arial" panose="020B0604020202020204" pitchFamily="34" charset="0"/>
              <a:buChar char="•"/>
            </a:pPr>
            <a:r>
              <a:rPr lang="fr-FR" baseline="0" dirty="0" smtClean="0"/>
              <a:t>Une tendance complètement différente le modèle </a:t>
            </a:r>
            <a:r>
              <a:rPr lang="fr-FR" baseline="0" dirty="0" err="1" smtClean="0"/>
              <a:t>num</a:t>
            </a:r>
            <a:r>
              <a:rPr lang="fr-FR" baseline="0" dirty="0" smtClean="0"/>
              <a:t>/essais a été retrouvée au début de simulation.  En fait, la phase diminue au début en fonction du temps pour  les résultats numérique alors que celle-là pour les essais augmente. </a:t>
            </a:r>
          </a:p>
          <a:p>
            <a:pPr marL="171450" indent="-171450">
              <a:buFont typeface="Arial" panose="020B0604020202020204" pitchFamily="34" charset="0"/>
              <a:buChar char="•"/>
            </a:pPr>
            <a:r>
              <a:rPr lang="fr-FR" baseline="0" dirty="0" smtClean="0"/>
              <a:t>Ceci est lié à au régime de démarrage qui n’a pas été pris en compte dans la simulation.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ce qui concerne la différence de la température</a:t>
            </a:r>
            <a:r>
              <a:rPr lang="fr-FR" baseline="0" dirty="0" smtClean="0"/>
              <a:t> à la surface du rotor, la tendance et les valeurs sont en accords, qui ont tous dépasse 10°C à partir de 400s.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Si on regarde la distribution du champ de température au rotor, le résultats  </a:t>
            </a:r>
            <a:r>
              <a:rPr lang="fr-FR" baseline="0" dirty="0" err="1" smtClean="0"/>
              <a:t>exp</a:t>
            </a:r>
            <a:r>
              <a:rPr lang="fr-FR" baseline="0" dirty="0" smtClean="0"/>
              <a:t>/</a:t>
            </a:r>
            <a:r>
              <a:rPr lang="fr-FR" baseline="0" dirty="0" err="1" smtClean="0"/>
              <a:t>num</a:t>
            </a:r>
            <a:r>
              <a:rPr lang="fr-FR" baseline="0" dirty="0" smtClean="0"/>
              <a:t> à 1400s est présenté sous forme de diagramme polaire.  Ces résultats montrent une cohérence de prédiction sur la zone plus chaude entre 0 et 90°. </a:t>
            </a: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baseline="0" dirty="0" smtClean="0"/>
              <a:t>Pour faire un point sur ces comparaisons, </a:t>
            </a:r>
          </a:p>
          <a:p>
            <a:pPr marL="171450" indent="-171450">
              <a:buFont typeface="Arial" panose="020B0604020202020204" pitchFamily="34" charset="0"/>
              <a:buChar char="•"/>
            </a:pPr>
            <a:r>
              <a:rPr lang="fr-FR" b="0" baseline="0" dirty="0" smtClean="0"/>
              <a:t>la différence se trouve au début de la simulation qui est lié à la non considération du démarrage dans la simulation. </a:t>
            </a:r>
          </a:p>
          <a:p>
            <a:pPr marL="171450" indent="-171450">
              <a:buFont typeface="Arial" panose="020B0604020202020204" pitchFamily="34" charset="0"/>
              <a:buChar char="•"/>
            </a:pPr>
            <a:r>
              <a:rPr lang="fr-FR" b="0" baseline="0" dirty="0" smtClean="0"/>
              <a:t>En comptant la cohérence en tendance globale et en ordre de grandeur, on valide le modèle de l’effet Morton.</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l’effet Morton instable n’a pas été reproduit , </a:t>
            </a:r>
          </a:p>
          <a:p>
            <a:pPr marL="171450" indent="-171450">
              <a:buFont typeface="Arial" panose="020B0604020202020204" pitchFamily="34" charset="0"/>
              <a:buChar char="•"/>
            </a:pPr>
            <a:r>
              <a:rPr lang="fr-FR" b="0" baseline="0" dirty="0" smtClean="0"/>
              <a:t>une analyse de la stabilité basée sur le critère proposé par Lorenz et Murphy permet de décrypter ces résultats.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rtl="0">
                  <a:buFont typeface="Wingdings" panose="05000000000000000000" pitchFamily="2" charset="2"/>
                  <a:buChar char="Ø"/>
                </a:pPr>
                <a:r>
                  <a:rPr lang="fr-FR" sz="1200" b="0" i="0" u="none" strike="noStrike" kern="1200" baseline="0" dirty="0" smtClean="0">
                    <a:solidFill>
                      <a:schemeClr val="tx1"/>
                    </a:solidFill>
                    <a:latin typeface="+mn-lt"/>
                    <a:ea typeface="+mn-ea"/>
                    <a:cs typeface="+mn-cs"/>
                  </a:rPr>
                  <a:t>L’analyse de stabilité revient à calculer les trois coefficients qui relie les paramètres physique pour représenter l’effet Morton.</a:t>
                </a:r>
              </a:p>
              <a:p>
                <a:pPr marL="171450" indent="-171450" rtl="0">
                  <a:buFont typeface="Wingdings" panose="05000000000000000000" pitchFamily="2" charset="2"/>
                  <a:buChar char="Ø"/>
                </a:pPr>
                <a:r>
                  <a:rPr lang="fr-FR" sz="1200" b="1" i="0" u="none" strike="noStrike" kern="1200" baseline="0" dirty="0" smtClean="0">
                    <a:solidFill>
                      <a:schemeClr val="tx1"/>
                    </a:solidFill>
                    <a:latin typeface="+mn-lt"/>
                    <a:ea typeface="+mn-ea"/>
                    <a:cs typeface="+mn-cs"/>
                  </a:rPr>
                  <a:t> </a:t>
                </a:r>
                <a:r>
                  <a:rPr lang="fr-FR" sz="1200" b="0" i="0" u="none" strike="noStrike" kern="1200" baseline="0" dirty="0" smtClean="0">
                    <a:solidFill>
                      <a:schemeClr val="tx1"/>
                    </a:solidFill>
                    <a:latin typeface="+mn-lt"/>
                    <a:ea typeface="+mn-ea"/>
                    <a:cs typeface="+mn-cs"/>
                  </a:rPr>
                  <a:t>Dans la thèse, on a choisi deux approche pour les déterminer.</a:t>
                </a:r>
                <a:r>
                  <a:rPr lang="fr-FR" sz="1200" b="1" i="0" u="none" strike="noStrike" kern="1200" baseline="0" dirty="0" smtClean="0">
                    <a:solidFill>
                      <a:schemeClr val="tx1"/>
                    </a:solidFill>
                    <a:latin typeface="+mn-lt"/>
                    <a:ea typeface="+mn-ea"/>
                    <a:cs typeface="+mn-cs"/>
                  </a:rPr>
                  <a:t> </a:t>
                </a:r>
              </a:p>
              <a:p>
                <a:pPr marL="171450" indent="-171450" rtl="0">
                  <a:buFont typeface="Wingdings" panose="05000000000000000000" pitchFamily="2" charset="2"/>
                  <a:buChar char="Ø"/>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Premier approche est une méthode dans la littérature </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La deuxième approche est développé dans le cadre de cette thèse.</a:t>
                </a:r>
              </a:p>
              <a:p>
                <a:pPr marL="171450" indent="-171450" rtl="0">
                  <a:buFont typeface="Arial" panose="020B0604020202020204" pitchFamily="34" charset="0"/>
                  <a:buChar char="•"/>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de Lorenz et Murphy calcule les coefficients avec des modèles simplifiés, rapide mais qui manque de précision. À titre exemple, pour avoir le champ de température à la surface du rotor,  cette approche utilisant la moyen du champ de température du lubrifiant pour approximer celui à la surface du rotor. Cette approximation s’est avéré sous-estimé le coefficient d’influence B. (qu’on va voir dans les résultats obtenue prochainement) </a:t>
                </a:r>
              </a:p>
              <a:p>
                <a:pPr marL="0" indent="0" rtl="0">
                  <a:buFont typeface="Arial" panose="020B0604020202020204" pitchFamily="34" charset="0"/>
                  <a:buNone/>
                </a:pPr>
                <a:endParaRPr lang="fr-FR" sz="1200" b="1"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1" i="0" u="none" strike="noStrike" kern="1200" baseline="0" dirty="0" smtClean="0">
                    <a:solidFill>
                      <a:schemeClr val="tx1"/>
                    </a:solidFill>
                    <a:latin typeface="+mn-lt"/>
                    <a:ea typeface="+mn-ea"/>
                    <a:cs typeface="+mn-cs"/>
                  </a:rPr>
                  <a:t>L’approche analytique améliorée les calcule avec des modèles plus précis et efficace. </a:t>
                </a:r>
              </a:p>
              <a:p>
                <a:pPr rtl="0"/>
                <a:r>
                  <a:rPr lang="fr-FR" sz="1200" b="1" i="0" u="none" strike="noStrike" kern="1200" baseline="0" dirty="0" smtClean="0">
                    <a:solidFill>
                      <a:schemeClr val="tx1"/>
                    </a:solidFill>
                    <a:latin typeface="+mn-lt"/>
                    <a:ea typeface="+mn-ea"/>
                    <a:cs typeface="+mn-cs"/>
                  </a:rPr>
                  <a:t>manque de précision que je vais présenter dans la suite. Alors que notre approche est parti des modèles plus rigoureux et réaliste. </a:t>
                </a:r>
              </a:p>
              <a:p>
                <a:pPr rtl="0"/>
                <a:endParaRPr lang="fr-FR" sz="1200" b="1"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fr-FR" b="1" baseline="0" dirty="0" smtClean="0"/>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2784777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dirty="0" smtClean="0"/>
              <a:t>Analyse a été réalisé</a:t>
            </a:r>
            <a:r>
              <a:rPr lang="fr-FR" b="0" baseline="0" dirty="0" smtClean="0"/>
              <a:t> sur plusieurs vitesses avec un balourd figé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Et </a:t>
            </a:r>
            <a:r>
              <a:rPr lang="fr-FR" b="0" dirty="0" smtClean="0"/>
              <a:t>Les résultats </a:t>
            </a:r>
            <a:r>
              <a:rPr lang="fr-FR" b="0" baseline="0" dirty="0" smtClean="0"/>
              <a:t>sont présenté dans ce diapo.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b="0" baseline="0" dirty="0" smtClean="0"/>
              <a:t>Ici les amplitudes des ces coefficients sont illustrée. </a:t>
            </a:r>
            <a:endParaRPr lang="fr-FR" b="0" dirty="0" smtClean="0"/>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Pour le coefficient A, une grade différence entre l’approche Lorenz et Murphy peut remarqué. Ce résultat montre la différence entre l’approche linéaire et non linéaire.  </a:t>
            </a:r>
          </a:p>
          <a:p>
            <a:pPr marL="171450" indent="-171450">
              <a:buFont typeface="Arial" panose="020B0604020202020204" pitchFamily="34" charset="0"/>
              <a:buChar char="•"/>
            </a:pPr>
            <a:r>
              <a:rPr lang="fr-FR" b="0" baseline="0" dirty="0" smtClean="0"/>
              <a:t>Pour coefficient B, la grandeur des amplitudes sont similaire. </a:t>
            </a:r>
          </a:p>
          <a:p>
            <a:pPr marL="171450" indent="-171450">
              <a:buFont typeface="Arial" panose="020B0604020202020204" pitchFamily="34" charset="0"/>
              <a:buChar char="•"/>
            </a:pPr>
            <a:r>
              <a:rPr lang="fr-FR" b="0" baseline="0" dirty="0" smtClean="0"/>
              <a:t>Pour le coefficient C, je voudrais souligner ses valeurs ici pour mettre en évidence de son changement après la modification de la configuration du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À partir de ces trois coefficients, on a calculé l’indicateur de l’effet Morton pour appliquer le critère de stabilité.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Selon les résultats, on peut remarqué que l’indicateur obtenu par les deux approches ont des différences importante. Cette différence dans</a:t>
            </a:r>
            <a:r>
              <a:rPr lang="fr-FR" b="0" baseline="0" dirty="0" smtClean="0"/>
              <a:t> ce cas vient principalement la sous estimation de coefficient A et le coefficient C. </a:t>
            </a:r>
          </a:p>
          <a:p>
            <a:pPr marL="171450" indent="-171450">
              <a:buFont typeface="Arial" panose="020B0604020202020204" pitchFamily="34" charset="0"/>
              <a:buChar char="•"/>
            </a:pPr>
            <a:endParaRPr lang="fr-FR" b="0"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smtClean="0"/>
              <a:t>En outre, les indicateurs</a:t>
            </a:r>
            <a:r>
              <a:rPr lang="fr-FR" b="0" baseline="0" dirty="0" smtClean="0"/>
              <a:t> de l’effet Morton obtenus par les deux approches pour toutes les vitesses calculées sont très inférieure à la valeur critique 1. Ce résultat implique un effet Morton stable pour le rotor court. </a:t>
            </a:r>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endParaRPr lang="fr-FR" b="1" baseline="0" dirty="0" smtClean="0"/>
          </a:p>
          <a:p>
            <a:pPr marL="0" indent="0">
              <a:buFont typeface="Arial" panose="020B0604020202020204" pitchFamily="34" charset="0"/>
              <a:buNone/>
            </a:pPr>
            <a:r>
              <a:rPr lang="fr-FR" b="1" baseline="0" dirty="0" smtClean="0"/>
              <a:t> </a:t>
            </a:r>
            <a:endParaRPr lang="fr-FR" b="1"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32</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Afin</a:t>
            </a:r>
            <a:r>
              <a:rPr lang="fr-FR" b="0" baseline="0" dirty="0" smtClean="0"/>
              <a:t> d’augmenter le coefficient C, on a ajouté un disque plus lourd en porte à faux. </a:t>
            </a:r>
          </a:p>
          <a:p>
            <a:pPr marL="171450" indent="-171450">
              <a:buFont typeface="Arial" panose="020B0604020202020204" pitchFamily="34" charset="0"/>
              <a:buChar char="•"/>
            </a:pPr>
            <a:r>
              <a:rPr lang="fr-FR" b="0" dirty="0" smtClean="0"/>
              <a:t>Pour</a:t>
            </a:r>
            <a:r>
              <a:rPr lang="fr-FR" b="0" baseline="0" dirty="0" smtClean="0"/>
              <a:t> maximiser le coefficient A, on a baissé la fréquence du premier mode de flexion en ajouté la masse et </a:t>
            </a:r>
            <a:r>
              <a:rPr lang="fr-FR" b="0" baseline="0" dirty="0" err="1" smtClean="0"/>
              <a:t>ralonger</a:t>
            </a:r>
            <a:r>
              <a:rPr lang="fr-FR" b="0" baseline="0" dirty="0" smtClean="0"/>
              <a:t> le rotor. </a:t>
            </a:r>
          </a:p>
          <a:p>
            <a:pPr marL="171450" indent="-171450">
              <a:buFont typeface="Arial" panose="020B0604020202020204" pitchFamily="34" charset="0"/>
              <a:buChar char="•"/>
            </a:pPr>
            <a:r>
              <a:rPr lang="fr-FR" b="0" baseline="0" dirty="0" smtClean="0"/>
              <a:t>Pour avoir une différence de la température élevé, l’arbre reste creux. </a:t>
            </a:r>
          </a:p>
          <a:p>
            <a:pPr marL="171450" indent="-171450">
              <a:buFont typeface="Arial" panose="020B0604020202020204" pitchFamily="34" charset="0"/>
              <a:buChar char="•"/>
            </a:pPr>
            <a:r>
              <a:rPr lang="fr-FR" b="0" baseline="0" dirty="0" smtClean="0"/>
              <a:t>Pour profiter des même équipements, le diamètre du rotor n’a pas changée.</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Finalement, on arrive à cette configuration du rotor long de 700mm. Qui a son premier mode de flexion vers 8400tr/min</a:t>
            </a:r>
            <a:endParaRPr lang="fr-FR" b="0" dirty="0" smtClean="0"/>
          </a:p>
          <a:p>
            <a:pPr marL="171450" indent="-171450">
              <a:buFont typeface="Arial" panose="020B0604020202020204" pitchFamily="34" charset="0"/>
              <a:buChar char="•"/>
            </a:pPr>
            <a:r>
              <a:rPr lang="fr-FR" baseline="0" dirty="0" smtClean="0"/>
              <a:t>de 700mm. Qui a son premier mode de flexion vers 8400tr/min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8269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On a réalisé l’analyse</a:t>
            </a:r>
            <a:r>
              <a:rPr lang="fr-FR" b="0" baseline="0" dirty="0" smtClean="0"/>
              <a:t> de la stabilité avec cette nouvelle configuration du rotor: </a:t>
            </a:r>
          </a:p>
          <a:p>
            <a:pPr marL="171450" indent="-171450">
              <a:buFont typeface="Arial" panose="020B0604020202020204" pitchFamily="34" charset="0"/>
              <a:buChar char="•"/>
            </a:pPr>
            <a:r>
              <a:rPr lang="fr-FR" b="0" baseline="0" dirty="0" smtClean="0"/>
              <a:t>la vitesse de rotation a été fixé à 7500tr/min pour être proche de la vitesse critique. </a:t>
            </a:r>
          </a:p>
          <a:p>
            <a:pPr marL="171450" indent="-171450">
              <a:buFont typeface="Arial" panose="020B0604020202020204" pitchFamily="34" charset="0"/>
              <a:buChar char="•"/>
            </a:pPr>
            <a:r>
              <a:rPr lang="fr-FR" b="0" baseline="0" dirty="0" smtClean="0"/>
              <a:t>Une séries du balourd a été imposé pour réaliser cette analyse.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Selon les résultats, les coefficients d’influence du type AB restent dans le même grandeur que le cas précédant, alors que le coefficient C a augmenté d’un ordre de grandeur passe des valeurs autours de 1 à autours de 10. </a:t>
            </a:r>
          </a:p>
          <a:p>
            <a:pPr marL="0" indent="0">
              <a:buFont typeface="Arial" panose="020B0604020202020204" pitchFamily="34" charset="0"/>
              <a:buNone/>
            </a:pPr>
            <a:endParaRPr lang="fr-FR" b="1" baseline="0" dirty="0" smtClean="0"/>
          </a:p>
          <a:p>
            <a:pPr marL="171450" indent="-171450">
              <a:buFont typeface="Arial" panose="020B0604020202020204" pitchFamily="34" charset="0"/>
              <a:buChar char="•"/>
            </a:pPr>
            <a:r>
              <a:rPr lang="fr-FR" b="0" baseline="0" dirty="0" smtClean="0"/>
              <a:t>L’indicateur de l’effet Morton obtenu par les deux approches sont très différant.  Selon l’approche de </a:t>
            </a:r>
            <a:r>
              <a:rPr lang="fr-FR" b="0" baseline="0" dirty="0" err="1" smtClean="0"/>
              <a:t>lorenz</a:t>
            </a:r>
            <a:r>
              <a:rPr lang="fr-FR" b="0" baseline="0" dirty="0" smtClean="0"/>
              <a:t> et </a:t>
            </a:r>
            <a:r>
              <a:rPr lang="fr-FR" b="0" baseline="0" dirty="0" err="1" smtClean="0"/>
              <a:t>murphy</a:t>
            </a:r>
            <a:r>
              <a:rPr lang="fr-FR" b="0" baseline="0" dirty="0" smtClean="0"/>
              <a:t>,  l’instabilité n’a pas été déclenché  alors que avec l’approche développé dans la thèse , une instabilité de l’effet Morton a été déclenché avec un balourd total imposé de 220 g.mm. </a:t>
            </a:r>
          </a:p>
          <a:p>
            <a:pPr marL="171450" indent="-171450">
              <a:buFont typeface="Arial" panose="020B0604020202020204" pitchFamily="34" charset="0"/>
              <a:buChar char="•"/>
            </a:pPr>
            <a:endParaRPr lang="fr-FR" b="0" baseline="0" dirty="0" smtClean="0"/>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35</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Il faut souligner que le balourd présenté précédemment sont de balourd total.</a:t>
            </a: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Pour déduire le balourd mécanique à utiliser pour déclencher l’effet Morton, un calcul d’estimation a été réalisé.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Supposons que les calcul des coefficients d’influence réalisés précédemment sont effectué avec le balourd mécanique. </a:t>
            </a:r>
          </a:p>
          <a:p>
            <a:pPr marL="0" indent="0" rtl="0">
              <a:buFont typeface="Arial" panose="020B0604020202020204" pitchFamily="34" charset="0"/>
              <a:buNone/>
            </a:pPr>
            <a:r>
              <a:rPr lang="fr-FR" sz="1200" b="0" i="0" u="none" strike="noStrike" kern="1200" baseline="0" dirty="0" smtClean="0">
                <a:solidFill>
                  <a:schemeClr val="tx1"/>
                </a:solidFill>
                <a:latin typeface="+mn-lt"/>
                <a:ea typeface="+mn-ea"/>
                <a:cs typeface="+mn-cs"/>
              </a:rPr>
              <a:t>La champ de température obtenue, et le coefficient C permet de estimer le balourd thermique généré. À partir du balourd total calculé, on peut déduire le balourd mécanique imposé au début nécessaire pour atteindre le balourd total. </a:t>
            </a:r>
          </a:p>
          <a:p>
            <a:pPr marL="0" indent="0" rtl="0">
              <a:buFont typeface="Arial" panose="020B0604020202020204" pitchFamily="34" charset="0"/>
              <a:buNone/>
            </a:pPr>
            <a:endParaRPr lang="fr-FR" sz="1200" b="0" i="0" u="none" strike="noStrike" kern="1200" baseline="0" dirty="0" smtClean="0">
              <a:solidFill>
                <a:schemeClr val="tx1"/>
              </a:solidFill>
              <a:latin typeface="+mn-lt"/>
              <a:ea typeface="+mn-ea"/>
              <a:cs typeface="+mn-cs"/>
            </a:endParaRPr>
          </a:p>
          <a:p>
            <a:pPr marL="171450" indent="-171450" rtl="0">
              <a:buFont typeface="Arial" panose="020B0604020202020204" pitchFamily="34" charset="0"/>
              <a:buChar char="•"/>
            </a:pPr>
            <a:r>
              <a:rPr lang="fr-FR" sz="1200" b="0" i="0" u="none" strike="noStrike" kern="1200" baseline="0" dirty="0" smtClean="0">
                <a:solidFill>
                  <a:schemeClr val="tx1"/>
                </a:solidFill>
                <a:latin typeface="+mn-lt"/>
                <a:ea typeface="+mn-ea"/>
                <a:cs typeface="+mn-cs"/>
              </a:rPr>
              <a:t>Ce calcul dont les résultats sont présenté dans ce table nous permet de fixer deux balourds mécanique 120 et 140 g.mm pour réaliser la simulation complète de l’effet Morton à la vitesse 7500 tr/min.</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a:p>
        </p:txBody>
      </p:sp>
    </p:spTree>
    <p:extLst>
      <p:ext uri="{BB962C8B-B14F-4D97-AF65-F5344CB8AC3E}">
        <p14:creationId xmlns:p14="http://schemas.microsoft.com/office/powerpoint/2010/main" val="158598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Les résultats numériques de simulation sur les amplitudes de vibrations synchrones sont présentés ici.</a:t>
            </a:r>
          </a:p>
          <a:p>
            <a:pPr marL="171450" indent="-171450">
              <a:buFont typeface="Arial" panose="020B0604020202020204" pitchFamily="34" charset="0"/>
              <a:buChar char="•"/>
            </a:pPr>
            <a:r>
              <a:rPr lang="fr-FR" b="0" baseline="0" dirty="0" smtClean="0"/>
              <a:t>on peux constater que avec ceux deux balourd différent. </a:t>
            </a:r>
          </a:p>
          <a:p>
            <a:pPr marL="171450" indent="-171450">
              <a:buFont typeface="Arial" panose="020B0604020202020204" pitchFamily="34" charset="0"/>
              <a:buChar char="•"/>
            </a:pPr>
            <a:r>
              <a:rPr lang="fr-FR" b="0" baseline="0" dirty="0" smtClean="0"/>
              <a:t>Le comportement du rotor n’est pas du tout le même.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Avec un balourd 140g.mm on a réussit à déclenché une instabilité vibration qui se développe dans moins d’une minute. </a:t>
            </a:r>
          </a:p>
          <a:p>
            <a:pPr marL="171450" indent="-171450">
              <a:buFont typeface="Arial" panose="020B0604020202020204" pitchFamily="34" charset="0"/>
              <a:buChar char="•"/>
            </a:pPr>
            <a:r>
              <a:rPr lang="fr-FR" b="0" baseline="0" dirty="0" smtClean="0"/>
              <a:t>Alors que avec le balourd de 120 g.mm, le comportement du rotor est stable.  </a:t>
            </a:r>
            <a:endParaRPr lang="fr-FR" b="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cs typeface="Times New Roman" panose="02020603050405020304" pitchFamily="18" charset="0"/>
              </a:rPr>
              <a:t>Pareil pour la différence</a:t>
            </a:r>
            <a:r>
              <a:rPr lang="fr-FR" b="0" baseline="0" dirty="0" smtClean="0">
                <a:cs typeface="Times New Roman" panose="02020603050405020304" pitchFamily="18" charset="0"/>
              </a:rPr>
              <a:t> de la température, elle est corrélé avec les amplitudes de vibration </a:t>
            </a:r>
            <a:endParaRPr lang="fr-FR" b="0" baseline="0" dirty="0" smtClean="0"/>
          </a:p>
          <a:p>
            <a:pPr marL="171450" indent="-171450">
              <a:buFont typeface="Arial" panose="020B0604020202020204" pitchFamily="34" charset="0"/>
              <a:buChar char="•"/>
            </a:pPr>
            <a:endParaRPr lang="fr-FR" b="0" dirty="0" smtClean="0"/>
          </a:p>
          <a:p>
            <a:pPr marL="171450" indent="-171450">
              <a:buFont typeface="Arial" panose="020B0604020202020204" pitchFamily="34" charset="0"/>
              <a:buChar char="•"/>
            </a:pPr>
            <a:r>
              <a:rPr lang="fr-FR" b="0" dirty="0" smtClean="0"/>
              <a:t>Ce résultats</a:t>
            </a:r>
            <a:r>
              <a:rPr lang="fr-FR" b="0" baseline="0" dirty="0" smtClean="0"/>
              <a:t> numériques confirme les résultats d’analyse de la stabilité obtenue avec l’approche analytique amélioré et justifie la manque de la précision avec l’approche de Lorenz et Murphy.</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En outre, des résultats expérimentaux obtenus récemment à Poitiers a confirmé l’instabilité de l’effet Morton déclenché basé</a:t>
            </a:r>
            <a:r>
              <a:rPr lang="fr-FR" baseline="0" dirty="0" smtClean="0"/>
              <a:t> sur la configuration du rotor long . </a:t>
            </a:r>
          </a:p>
          <a:p>
            <a:pPr marL="171450" indent="-171450">
              <a:buFont typeface="Arial" panose="020B0604020202020204" pitchFamily="34" charset="0"/>
              <a:buChar char="•"/>
            </a:pPr>
            <a:r>
              <a:rPr lang="fr-FR" dirty="0" smtClean="0"/>
              <a:t>Ce rotor flexible</a:t>
            </a:r>
            <a:r>
              <a:rPr lang="fr-FR" baseline="0" dirty="0" smtClean="0"/>
              <a:t> a été équilibré à 4000tr/min. </a:t>
            </a:r>
          </a:p>
          <a:p>
            <a:pPr marL="171450" indent="-171450">
              <a:buFont typeface="Arial" panose="020B0604020202020204" pitchFamily="34" charset="0"/>
              <a:buChar char="•"/>
            </a:pPr>
            <a:r>
              <a:rPr lang="fr-FR" baseline="0" dirty="0" smtClean="0"/>
              <a:t>Lors des essais à 6600tr/min, il exhibe une augmentation des amplitudes pendant 23s et eu un contact rotor/coussinet qui entrainait l’arrêt de la machine. </a:t>
            </a:r>
          </a:p>
          <a:p>
            <a:pPr marL="171450" indent="-171450">
              <a:buFont typeface="Arial" panose="020B0604020202020204" pitchFamily="34" charset="0"/>
              <a:buChar char="•"/>
            </a:pPr>
            <a:r>
              <a:rPr lang="fr-FR" baseline="0" dirty="0" smtClean="0"/>
              <a:t>La augmentation très importante de la différence de la température a été mesuré pendant ces 23s. </a:t>
            </a:r>
          </a:p>
          <a:p>
            <a:pPr marL="171450" indent="-171450">
              <a:buFont typeface="Arial" panose="020B0604020202020204" pitchFamily="34" charset="0"/>
              <a:buChar char="•"/>
            </a:pPr>
            <a:r>
              <a:rPr lang="fr-FR" baseline="0" dirty="0" smtClean="0"/>
              <a:t>En complément avec deux autres séries d’essais qui n’ont pas présentées ici, l’effet Morton a été déclenché expérimentalement sur cette configuration du rotor long. </a:t>
            </a:r>
          </a:p>
          <a:p>
            <a:pPr marL="171450" indent="-171450">
              <a:buFont typeface="Arial" panose="020B0604020202020204" pitchFamily="34" charset="0"/>
              <a:buChar char="•"/>
            </a:pPr>
            <a:r>
              <a:rPr lang="fr-FR" baseline="0" dirty="0" smtClean="0"/>
              <a:t>En outre, à cause du manque de temps, une confrontation précise entre </a:t>
            </a:r>
            <a:r>
              <a:rPr lang="fr-FR" baseline="0" dirty="0" err="1" smtClean="0"/>
              <a:t>exp</a:t>
            </a:r>
            <a:r>
              <a:rPr lang="fr-FR" baseline="0" dirty="0" smtClean="0"/>
              <a:t>/</a:t>
            </a:r>
            <a:r>
              <a:rPr lang="fr-FR" baseline="0" dirty="0" err="1" smtClean="0"/>
              <a:t>num</a:t>
            </a:r>
            <a:r>
              <a:rPr lang="fr-FR" baseline="0" dirty="0" smtClean="0"/>
              <a:t> n’a pas encore réalisé sous cette configuration du rotor long.</a:t>
            </a:r>
          </a:p>
          <a:p>
            <a:pPr marL="171450" indent="-171450">
              <a:buFont typeface="Arial" panose="020B0604020202020204" pitchFamily="34" charset="0"/>
              <a:buChar char="•"/>
            </a:pPr>
            <a:endParaRPr lang="fr-FR"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Après avoir découvert la</a:t>
            </a:r>
            <a:r>
              <a:rPr lang="fr-FR" baseline="0" dirty="0" smtClean="0"/>
              <a:t> modélisation numérique de l’effet Morton, </a:t>
            </a:r>
          </a:p>
          <a:p>
            <a:pPr marL="171450" indent="-171450">
              <a:buFont typeface="Arial" panose="020B0604020202020204" pitchFamily="34" charset="0"/>
              <a:buChar char="•"/>
            </a:pPr>
            <a:r>
              <a:rPr lang="fr-FR" baseline="0" dirty="0" smtClean="0"/>
              <a:t>je vous proposer prendre un recul pour discuter des pistes palliatives de cette instabilité.</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D’abord je voudrais vous présenter une comparaison intéressante entre les grandeurs</a:t>
            </a:r>
            <a:r>
              <a:rPr lang="fr-FR" baseline="0" dirty="0" smtClean="0"/>
              <a:t> des coefficients d’influence rapporté soit dans la littérature soit calculé dans le cadre de cette thèse. À part le rotor court utilisé dans la thèse qui est représenté par l’acronyme BEM 430mm ici, tous les autres rotor ont comporté de  l’effet Morton instable.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La grandeur des coefficients C est d’un ordre ou deux ordre supérieure que les autres coefficients, qui implique le </a:t>
            </a:r>
            <a:r>
              <a:rPr lang="fr-FR" b="1" baseline="0" dirty="0" smtClean="0"/>
              <a:t>C</a:t>
            </a:r>
            <a:r>
              <a:rPr lang="fr-FR" baseline="0" dirty="0" smtClean="0"/>
              <a:t> comme le principal contributeur à l’effet Morton instable.  En occurrence, réduire l’amplitude de C est la solution efficace pour éviter l’effet Morton.</a:t>
            </a:r>
            <a:endParaRPr lang="fr-FR"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14:m>
                  <m:oMath xmlns:m="http://schemas.openxmlformats.org/officeDocument/2006/math">
                    <m:r>
                      <a:rPr lang="fr-FR" b="0" i="0" baseline="0" smtClean="0">
                        <a:latin typeface="Cambria Math" panose="02040503050406030204" pitchFamily="18" charset="0"/>
                      </a:rPr>
                      <m:t>, </m:t>
                    </m:r>
                    <m:sSub>
                      <m:sSubPr>
                        <m:ctrlPr>
                          <a:rPr lang="fr-FR" b="0" i="1" baseline="0" smtClean="0">
                            <a:latin typeface="Cambria Math" panose="02040503050406030204" pitchFamily="18" charset="0"/>
                          </a:rPr>
                        </m:ctrlPr>
                      </m:sSubPr>
                      <m:e>
                        <m:r>
                          <a:rPr lang="fr-FR" b="0" i="1" baseline="0" smtClean="0">
                            <a:latin typeface="Cambria Math" panose="02040503050406030204" pitchFamily="18" charset="0"/>
                          </a:rPr>
                          <m:t>𝐿</m:t>
                        </m:r>
                      </m:e>
                      <m:sub>
                        <m:r>
                          <a:rPr lang="fr-FR" b="0" i="1" baseline="0" smtClean="0">
                            <a:latin typeface="Cambria Math" panose="02040503050406030204" pitchFamily="18" charset="0"/>
                          </a:rPr>
                          <m:t>𝑤</m:t>
                        </m:r>
                      </m:sub>
                    </m:sSub>
                  </m:oMath>
                </a14:m>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sz="1000" b="0" i="0" kern="1200" dirty="0" smtClean="0">
                    <a:solidFill>
                      <a:srgbClr val="FF0000"/>
                    </a:solidFill>
                    <a:latin typeface="+mn-lt"/>
                    <a:ea typeface="+mn-ea"/>
                    <a:cs typeface="+mn-cs"/>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l’impact de la réduction de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Pour réduire C, on peut</a:t>
                </a:r>
                <a:r>
                  <a:rPr lang="fr-FR" baseline="0" dirty="0" smtClean="0"/>
                  <a:t> s’inspiré de cette formule analytique présenté par Lorenz et Murphy. </a:t>
                </a:r>
              </a:p>
              <a:p>
                <a:pPr marL="171450" indent="-171450">
                  <a:buFont typeface="Arial" panose="020B0604020202020204" pitchFamily="34" charset="0"/>
                  <a:buChar char="•"/>
                </a:pPr>
                <a:r>
                  <a:rPr lang="fr-FR" baseline="0" dirty="0" smtClean="0"/>
                  <a:t>Il relie l’amplitude de C avec les paramètres comme m</a:t>
                </a:r>
                <a:r>
                  <a:rPr lang="fr-FR" b="0" i="0" baseline="0" smtClean="0">
                    <a:latin typeface="Cambria Math" panose="02040503050406030204" pitchFamily="18" charset="0"/>
                  </a:rPr>
                  <a:t>, 𝐿_𝑤</a:t>
                </a:r>
                <a:r>
                  <a:rPr lang="fr-FR" baseline="0" dirty="0" smtClean="0"/>
                  <a:t>. </a:t>
                </a:r>
              </a:p>
              <a:p>
                <a:pPr marL="171450" indent="-171450">
                  <a:buFont typeface="Arial" panose="020B0604020202020204" pitchFamily="34" charset="0"/>
                  <a:buChar char="•"/>
                </a:pPr>
                <a:r>
                  <a:rPr lang="fr-FR" baseline="0" dirty="0" smtClean="0"/>
                  <a:t>Ici, on retrouve la solution mise en place pour le prototype de compresseur présenté au début de la présentation</a:t>
                </a:r>
                <a:r>
                  <a:rPr lang="fr-FR" baseline="0" dirty="0" smtClean="0"/>
                  <a:t>.</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Ainsi que la réduction de la longueur du palier pour résoudre le turbo détendeur.</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On peut jouer également sur les autres paramètres.  Cependant les modifications n’est pas toujours possible dans la pratique. </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solidFill>
                      <a:srgbClr val="FF0000"/>
                    </a:solidFill>
                  </a:rPr>
                  <a:t>Cette solution modifie aussi </a:t>
                </a:r>
                <a:r>
                  <a:rPr lang="fr-FR" b="1" i="0" dirty="0" smtClean="0">
                    <a:solidFill>
                      <a:srgbClr val="FF0000"/>
                    </a:solidFill>
                    <a:latin typeface="Cambria Math" panose="02040503050406030204" pitchFamily="18" charset="0"/>
                  </a:rPr>
                  <a:t>𝑨 </a:t>
                </a:r>
                <a:r>
                  <a:rPr lang="fr-FR" sz="1000" b="0" i="0" kern="1200" dirty="0" smtClean="0">
                    <a:solidFill>
                      <a:srgbClr val="FF0000"/>
                    </a:solidFill>
                    <a:latin typeface="+mn-lt"/>
                    <a:ea typeface="+mn-ea"/>
                    <a:cs typeface="+mn-cs"/>
                  </a:rPr>
                  <a:t>et</a:t>
                </a:r>
                <a:r>
                  <a:rPr lang="fr-FR" b="1" i="0" dirty="0" smtClean="0">
                    <a:solidFill>
                      <a:srgbClr val="FF0000"/>
                    </a:solidFill>
                    <a:latin typeface="Cambria Math" panose="02040503050406030204" pitchFamily="18" charset="0"/>
                  </a:rPr>
                  <a:t> 𝑩</a:t>
                </a:r>
                <a:r>
                  <a:rPr lang="fr-FR" dirty="0" smtClean="0">
                    <a:solidFill>
                      <a:srgbClr val="FF0000"/>
                    </a:solidFill>
                  </a:rPr>
                  <a:t>, mais l’impact de la réduction de </a:t>
                </a:r>
                <a:r>
                  <a:rPr lang="fr-FR" b="1" i="0" dirty="0" smtClean="0">
                    <a:solidFill>
                      <a:srgbClr val="FF0000"/>
                    </a:solidFill>
                    <a:latin typeface="Cambria Math" panose="02040503050406030204" pitchFamily="18" charset="0"/>
                  </a:rPr>
                  <a:t>𝑪</a:t>
                </a:r>
                <a:r>
                  <a:rPr lang="fr-FR" b="1" dirty="0" smtClean="0">
                    <a:solidFill>
                      <a:srgbClr val="FF0000"/>
                    </a:solidFill>
                  </a:rPr>
                  <a:t> </a:t>
                </a:r>
                <a:r>
                  <a:rPr lang="fr-FR" dirty="0" smtClean="0">
                    <a:solidFill>
                      <a:srgbClr val="FF0000"/>
                    </a:solidFill>
                  </a:rPr>
                  <a:t>reste prédominant</a:t>
                </a:r>
                <a:endParaRPr lang="fr-FR" dirty="0">
                  <a:solidFill>
                    <a:srgbClr val="FF0000"/>
                  </a:solidFill>
                </a:endParaRP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que l’amplitude </a:t>
                </a:r>
                <a14:m>
                  <m:oMath xmlns:m="http://schemas.openxmlformats.org/officeDocument/2006/math">
                    <m:r>
                      <a:rPr lang="fr-FR" b="1" i="1" baseline="0" dirty="0" smtClean="0">
                        <a:latin typeface="Cambria Math" panose="02040503050406030204" pitchFamily="18" charset="0"/>
                      </a:rPr>
                      <m:t>𝑨</m:t>
                    </m:r>
                  </m:oMath>
                </a14:m>
                <a:r>
                  <a:rPr lang="fr-FR" baseline="0" dirty="0" smtClean="0"/>
                  <a:t> soit petit, 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vitesse de rotation devrait être loin de la vitesse critique et la facteur d’amortissement devrait augmenter. .</a:t>
                </a:r>
              </a:p>
              <a:p>
                <a:pPr marL="0" indent="0">
                  <a:buFont typeface="Arial" panose="020B0604020202020204" pitchFamily="34" charset="0"/>
                  <a:buNone/>
                </a:pPr>
                <a:endParaRPr lang="fr-FR" baseline="0" dirty="0" smtClean="0"/>
              </a:p>
            </p:txBody>
          </p:sp>
        </mc:Choice>
        <mc:Fallback xmlns="">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réduire A, On peut s’inspirer le coefficient d’influence vibratoire </a:t>
                </a:r>
                <a:r>
                  <a:rPr lang="fr-FR" b="1" baseline="0" dirty="0" smtClean="0"/>
                  <a:t>q</a:t>
                </a:r>
                <a:r>
                  <a:rPr lang="fr-FR" b="0" baseline="0" dirty="0" smtClean="0"/>
                  <a:t>, qui joue le même rôle que le </a:t>
                </a:r>
                <a:r>
                  <a:rPr lang="fr-FR" b="0" baseline="0" dirty="0" err="1" smtClean="0"/>
                  <a:t>coef</a:t>
                </a:r>
                <a:r>
                  <a:rPr lang="fr-FR" b="0" baseline="0" dirty="0" smtClean="0"/>
                  <a:t>. d’influence A.</a:t>
                </a: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pour </a:t>
                </a:r>
                <a:r>
                  <a:rPr lang="fr-FR" baseline="0" dirty="0" smtClean="0"/>
                  <a:t>que </a:t>
                </a:r>
                <a:r>
                  <a:rPr lang="fr-FR" baseline="0" dirty="0" smtClean="0"/>
                  <a:t>l’amplitude </a:t>
                </a:r>
                <a:r>
                  <a:rPr lang="fr-FR" b="1" i="0" baseline="0" dirty="0" smtClean="0">
                    <a:latin typeface="Cambria Math" panose="02040503050406030204" pitchFamily="18" charset="0"/>
                  </a:rPr>
                  <a:t>𝑨</a:t>
                </a:r>
                <a:r>
                  <a:rPr lang="fr-FR" baseline="0" dirty="0" smtClean="0"/>
                  <a:t> </a:t>
                </a:r>
                <a:r>
                  <a:rPr lang="fr-FR" baseline="0" dirty="0" smtClean="0"/>
                  <a:t>soit petit, </a:t>
                </a:r>
                <a:r>
                  <a:rPr lang="fr-FR" baseline="0" dirty="0" smtClean="0"/>
                  <a:t>la dénominateur devrait être grand.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Ainsi, la </a:t>
                </a:r>
                <a:r>
                  <a:rPr lang="fr-FR" baseline="0" dirty="0" smtClean="0"/>
                  <a:t>vitesse de rotation devrait être loin de la vitesse </a:t>
                </a:r>
                <a:r>
                  <a:rPr lang="fr-FR" baseline="0" dirty="0" smtClean="0"/>
                  <a:t>critique et la facteur d’amortissement devrait augmenter. .</a:t>
                </a:r>
                <a:endParaRPr lang="fr-FR" baseline="0" dirty="0" smtClean="0"/>
              </a:p>
              <a:p>
                <a:pPr marL="0" indent="0">
                  <a:buFont typeface="Arial" panose="020B0604020202020204" pitchFamily="34" charset="0"/>
                  <a:buNone/>
                </a:pP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0" dirty="0" smtClean="0"/>
              <a:t>Pour réduire B, on</a:t>
            </a:r>
            <a:r>
              <a:rPr lang="fr-FR" b="0" baseline="0" dirty="0" smtClean="0"/>
              <a:t> peut s’inspirer de cette formule liée avec la puissance dissipée dans le palier. </a:t>
            </a:r>
          </a:p>
          <a:p>
            <a:pPr marL="0" indent="0">
              <a:buFont typeface="Arial" panose="020B0604020202020204" pitchFamily="34" charset="0"/>
              <a:buNone/>
            </a:pPr>
            <a:endParaRPr lang="fr-FR" b="0" baseline="0" dirty="0" smtClean="0"/>
          </a:p>
          <a:p>
            <a:pPr marL="171450" indent="-171450">
              <a:buFont typeface="Arial" panose="020B0604020202020204" pitchFamily="34" charset="0"/>
              <a:buChar char="•"/>
            </a:pPr>
            <a:r>
              <a:rPr lang="fr-FR" b="0" baseline="0" dirty="0" smtClean="0"/>
              <a:t>Cette formule identifie quelque paramètres comme longueur du palier, la viscosité et jeu radial du palier etc.</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La solution empirique sont retrouvés dans cette formule. Par exemple, la réduction de la viscosité de l’huile utilisé dans le turbocompresseur. Cette correction diminue la puissance dissipé dans le palier qui a limité la chaleur transmise au rotor.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Cependant, il faut souligner que certains modification sur le coefficient B pourrait influencer aussi d’autre coefficients d’influence comme A</a:t>
            </a:r>
          </a:p>
          <a:p>
            <a:pPr marL="171450" indent="-171450">
              <a:buFont typeface="Arial" panose="020B0604020202020204" pitchFamily="34" charset="0"/>
              <a:buChar char="•"/>
            </a:pPr>
            <a:r>
              <a:rPr lang="fr-FR" b="0" baseline="0" dirty="0" smtClean="0"/>
              <a:t>Par exemple, l’augmentation du jeu radial pourrait diminuer le coefficient B mais, cette correction va modifier le raideur du palier et influence le coefficient A. Ainsi cette solution nécessite du recours à modèle numérique fiable pour confirmer son efficacité.</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44</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dirty="0"/>
          </a:p>
        </p:txBody>
      </p:sp>
    </p:spTree>
    <p:extLst>
      <p:ext uri="{BB962C8B-B14F-4D97-AF65-F5344CB8AC3E}">
        <p14:creationId xmlns:p14="http://schemas.microsoft.com/office/powerpoint/2010/main" val="770288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50</a:t>
            </a:fld>
            <a:endParaRPr lang="en-US" dirty="0"/>
          </a:p>
        </p:txBody>
      </p:sp>
    </p:spTree>
    <p:extLst>
      <p:ext uri="{BB962C8B-B14F-4D97-AF65-F5344CB8AC3E}">
        <p14:creationId xmlns:p14="http://schemas.microsoft.com/office/powerpoint/2010/main" val="1727312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51</a:t>
            </a:fld>
            <a:endParaRPr lang="en-US" dirty="0"/>
          </a:p>
        </p:txBody>
      </p:sp>
    </p:spTree>
    <p:extLst>
      <p:ext uri="{BB962C8B-B14F-4D97-AF65-F5344CB8AC3E}">
        <p14:creationId xmlns:p14="http://schemas.microsoft.com/office/powerpoint/2010/main" val="3697388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3381329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t>Remarque: la taille</a:t>
            </a:r>
            <a:r>
              <a:rPr lang="fr-FR" b="0" baseline="0" dirty="0" smtClean="0"/>
              <a:t> du rotor dans la figure a été réduit pour illustré son orbite de vibration synchrone. </a:t>
            </a:r>
            <a:endParaRPr lang="fr-FR"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*vibration</a:t>
            </a:r>
            <a:r>
              <a:rPr lang="fr-FR" b="1" baseline="0" dirty="0" smtClean="0"/>
              <a:t> synchrone</a:t>
            </a:r>
            <a:endParaRPr lang="fr-FR"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2694861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1148191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57</a:t>
            </a:fld>
            <a:endParaRPr lang="en-US" dirty="0"/>
          </a:p>
        </p:txBody>
      </p:sp>
    </p:spTree>
    <p:extLst>
      <p:ext uri="{BB962C8B-B14F-4D97-AF65-F5344CB8AC3E}">
        <p14:creationId xmlns:p14="http://schemas.microsoft.com/office/powerpoint/2010/main" val="35796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faut souligner que le key </a:t>
                </a:r>
                <a:r>
                  <a:rPr lang="fr-FR" b="1" baseline="0" dirty="0" err="1" smtClean="0"/>
                  <a:t>phasor</a:t>
                </a:r>
                <a:r>
                  <a:rPr lang="fr-FR" b="1" baseline="0" dirty="0" smtClean="0"/>
                  <a:t> tourne)</a:t>
                </a:r>
              </a:p>
              <a:p>
                <a:endParaRPr lang="fr-FR" b="1" baseline="0" dirty="0" smtClean="0"/>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26/03/2019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26/03/2019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26/03/2019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26/03/2019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26/03/2019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26/03/2019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26/03/2019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26/03/2019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26/03/2019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26/03/2019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26/03/2019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26/03/2019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0.png"/><Relationship Id="rId3" Type="http://schemas.openxmlformats.org/officeDocument/2006/relationships/notesSlide" Target="../notesSlides/notesSlide10.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210.png"/><Relationship Id="rId15" Type="http://schemas.openxmlformats.org/officeDocument/2006/relationships/image" Target="../media/image250.png"/><Relationship Id="rId10" Type="http://schemas.openxmlformats.org/officeDocument/2006/relationships/image" Target="../media/image201.png"/><Relationship Id="rId4" Type="http://schemas.openxmlformats.org/officeDocument/2006/relationships/image" Target="../media/image211.png"/><Relationship Id="rId9" Type="http://schemas.openxmlformats.org/officeDocument/2006/relationships/image" Target="../media/image146.png"/><Relationship Id="rId14"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8" Type="http://schemas.openxmlformats.org/officeDocument/2006/relationships/image" Target="../media/image220.png"/><Relationship Id="rId3" Type="http://schemas.openxmlformats.org/officeDocument/2006/relationships/notesSlide" Target="../notesSlides/notesSlide11.xml"/><Relationship Id="rId21" Type="http://schemas.openxmlformats.org/officeDocument/2006/relationships/image" Target="../media/image250.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210.png"/><Relationship Id="rId2" Type="http://schemas.openxmlformats.org/officeDocument/2006/relationships/slideLayout" Target="../slideLayouts/slideLayout2.xml"/><Relationship Id="rId16" Type="http://schemas.openxmlformats.org/officeDocument/2006/relationships/image" Target="../media/image201.png"/><Relationship Id="rId20" Type="http://schemas.openxmlformats.org/officeDocument/2006/relationships/image" Target="../media/image240.png"/><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21.png"/><Relationship Id="rId15" Type="http://schemas.openxmlformats.org/officeDocument/2006/relationships/image" Target="../media/image146.png"/><Relationship Id="rId10" Type="http://schemas.openxmlformats.org/officeDocument/2006/relationships/image" Target="../media/image30.png"/><Relationship Id="rId19" Type="http://schemas.openxmlformats.org/officeDocument/2006/relationships/image" Target="../media/image230.png"/><Relationship Id="rId9" Type="http://schemas.openxmlformats.org/officeDocument/2006/relationships/image" Target="../media/image29.png"/><Relationship Id="rId14" Type="http://schemas.openxmlformats.org/officeDocument/2006/relationships/image" Target="../media/image192.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13" Type="http://schemas.openxmlformats.org/officeDocument/2006/relationships/image" Target="../media/image230.png"/><Relationship Id="rId3" Type="http://schemas.openxmlformats.org/officeDocument/2006/relationships/notesSlide" Target="../notesSlides/notesSlide12.xml"/><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37.png"/><Relationship Id="rId1" Type="http://schemas.openxmlformats.org/officeDocument/2006/relationships/tags" Target="../tags/tag7.xml"/><Relationship Id="rId6" Type="http://schemas.openxmlformats.org/officeDocument/2006/relationships/image" Target="../media/image36.png"/><Relationship Id="rId11" Type="http://schemas.openxmlformats.org/officeDocument/2006/relationships/image" Target="../media/image210.png"/><Relationship Id="rId5" Type="http://schemas.openxmlformats.org/officeDocument/2006/relationships/image" Target="../media/image35.png"/><Relationship Id="rId15" Type="http://schemas.openxmlformats.org/officeDocument/2006/relationships/image" Target="../media/image250.png"/><Relationship Id="rId10" Type="http://schemas.openxmlformats.org/officeDocument/2006/relationships/image" Target="../media/image201.png"/><Relationship Id="rId4" Type="http://schemas.openxmlformats.org/officeDocument/2006/relationships/image" Target="../media/image34.png"/><Relationship Id="rId9" Type="http://schemas.openxmlformats.org/officeDocument/2006/relationships/image" Target="../media/image146.png"/><Relationship Id="rId14" Type="http://schemas.openxmlformats.org/officeDocument/2006/relationships/image" Target="../media/image240.png"/></Relationships>
</file>

<file path=ppt/slides/_rels/slide13.xml.rels><?xml version="1.0" encoding="UTF-8" standalone="yes"?>
<Relationships xmlns="http://schemas.openxmlformats.org/package/2006/relationships"><Relationship Id="rId13" Type="http://schemas.openxmlformats.org/officeDocument/2006/relationships/image" Target="../media/image300.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14" Type="http://schemas.openxmlformats.org/officeDocument/2006/relationships/image" Target="../media/image3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12" Type="http://schemas.openxmlformats.org/officeDocument/2006/relationships/image" Target="../media/image17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0.png"/><Relationship Id="rId5" Type="http://schemas.openxmlformats.org/officeDocument/2006/relationships/image" Target="../media/image320.png"/><Relationship Id="rId4" Type="http://schemas.openxmlformats.org/officeDocument/2006/relationships/image" Target="../media/image3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notesSlide" Target="../notesSlides/notesSlide16.xml"/><Relationship Id="rId7"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450.png"/><Relationship Id="rId4" Type="http://schemas.openxmlformats.org/officeDocument/2006/relationships/image" Target="../media/image4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1.emf"/><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3.png"/><Relationship Id="rId5" Type="http://schemas.openxmlformats.org/officeDocument/2006/relationships/image" Target="../media/image46.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notesSlide" Target="../notesSlides/notesSlide21.xml"/><Relationship Id="rId7" Type="http://schemas.openxmlformats.org/officeDocument/2006/relationships/image" Target="../media/image53.png"/><Relationship Id="rId12" Type="http://schemas.openxmlformats.org/officeDocument/2006/relationships/image" Target="../media/image1111.png"/><Relationship Id="rId17" Type="http://schemas.openxmlformats.org/officeDocument/2006/relationships/image" Target="../media/image491.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15.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49.png"/><Relationship Id="rId10" Type="http://schemas.openxmlformats.org/officeDocument/2006/relationships/image" Target="../media/image69.png"/><Relationship Id="rId4" Type="http://schemas.openxmlformats.org/officeDocument/2006/relationships/image" Target="../media/image520.png"/><Relationship Id="rId9" Type="http://schemas.openxmlformats.org/officeDocument/2006/relationships/image" Target="../media/image71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8" Type="http://schemas.openxmlformats.org/officeDocument/2006/relationships/image" Target="../media/image612.png"/><Relationship Id="rId3" Type="http://schemas.openxmlformats.org/officeDocument/2006/relationships/notesSlide" Target="../notesSlides/notesSlide22.xml"/><Relationship Id="rId21" Type="http://schemas.openxmlformats.org/officeDocument/2006/relationships/image" Target="../media/image62.png"/><Relationship Id="rId7" Type="http://schemas.openxmlformats.org/officeDocument/2006/relationships/image" Target="../media/image54.png"/><Relationship Id="rId2" Type="http://schemas.openxmlformats.org/officeDocument/2006/relationships/slideLayout" Target="../slideLayouts/slideLayout2.xml"/><Relationship Id="rId20" Type="http://schemas.openxmlformats.org/officeDocument/2006/relationships/image" Target="../media/image60.png"/><Relationship Id="rId1" Type="http://schemas.openxmlformats.org/officeDocument/2006/relationships/tags" Target="../tags/tag16.xml"/><Relationship Id="rId6" Type="http://schemas.openxmlformats.org/officeDocument/2006/relationships/image" Target="../media/image52.png"/><Relationship Id="rId5" Type="http://schemas.openxmlformats.org/officeDocument/2006/relationships/image" Target="../media/image56.png"/><Relationship Id="rId10" Type="http://schemas.openxmlformats.org/officeDocument/2006/relationships/image" Target="../media/image59.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8.png"/><Relationship Id="rId22"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1.png"/><Relationship Id="rId5" Type="http://schemas.openxmlformats.org/officeDocument/2006/relationships/image" Target="../media/image70.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6.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30.png"/><Relationship Id="rId5" Type="http://schemas.openxmlformats.org/officeDocument/2006/relationships/image" Target="../media/image712.PNG"/><Relationship Id="rId4" Type="http://schemas.openxmlformats.org/officeDocument/2006/relationships/image" Target="../media/image71.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5.png"/><Relationship Id="rId5" Type="http://schemas.openxmlformats.org/officeDocument/2006/relationships/chart" Target="../charts/char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image" Target="../media/image81.png"/><Relationship Id="rId21" Type="http://schemas.openxmlformats.org/officeDocument/2006/relationships/image" Target="../media/image84.png"/><Relationship Id="rId7" Type="http://schemas.openxmlformats.org/officeDocument/2006/relationships/image" Target="../media/image192.png"/><Relationship Id="rId12" Type="http://schemas.openxmlformats.org/officeDocument/2006/relationships/image" Target="../media/image220.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8.png"/><Relationship Id="rId20" Type="http://schemas.openxmlformats.org/officeDocument/2006/relationships/image" Target="../media/image83.png"/><Relationship Id="rId1" Type="http://schemas.openxmlformats.org/officeDocument/2006/relationships/slideLayout" Target="../slideLayouts/slideLayout2.xml"/><Relationship Id="rId11" Type="http://schemas.openxmlformats.org/officeDocument/2006/relationships/image" Target="../media/image210.png"/><Relationship Id="rId15" Type="http://schemas.openxmlformats.org/officeDocument/2006/relationships/image" Target="../media/image250.png"/><Relationship Id="rId10" Type="http://schemas.openxmlformats.org/officeDocument/2006/relationships/image" Target="../media/image201.png"/><Relationship Id="rId19" Type="http://schemas.openxmlformats.org/officeDocument/2006/relationships/image" Target="../media/image82.png"/><Relationship Id="rId9" Type="http://schemas.openxmlformats.org/officeDocument/2006/relationships/image" Target="../media/image146.png"/><Relationship Id="rId14" Type="http://schemas.openxmlformats.org/officeDocument/2006/relationships/image" Target="../media/image240.png"/></Relationships>
</file>

<file path=ppt/slides/_rels/slide32.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chart" Target="../charts/chart9.xml"/><Relationship Id="rId3" Type="http://schemas.openxmlformats.org/officeDocument/2006/relationships/notesSlide" Target="../notesSlides/notesSlide32.xml"/><Relationship Id="rId7" Type="http://schemas.openxmlformats.org/officeDocument/2006/relationships/image" Target="../media/image820.png"/><Relationship Id="rId12" Type="http://schemas.openxmlformats.org/officeDocument/2006/relationships/image" Target="../media/image86.png"/><Relationship Id="rId2" Type="http://schemas.openxmlformats.org/officeDocument/2006/relationships/slideLayout" Target="../slideLayouts/slideLayout2.xml"/><Relationship Id="rId16" Type="http://schemas.openxmlformats.org/officeDocument/2006/relationships/chart" Target="../charts/chart10.xml"/><Relationship Id="rId1" Type="http://schemas.openxmlformats.org/officeDocument/2006/relationships/tags" Target="../tags/tag20.xml"/><Relationship Id="rId6" Type="http://schemas.openxmlformats.org/officeDocument/2006/relationships/image" Target="../media/image85.png"/><Relationship Id="rId11" Type="http://schemas.openxmlformats.org/officeDocument/2006/relationships/image" Target="../media/image93.png"/><Relationship Id="rId5" Type="http://schemas.openxmlformats.org/officeDocument/2006/relationships/chart" Target="../charts/chart8.xml"/><Relationship Id="rId15" Type="http://schemas.openxmlformats.org/officeDocument/2006/relationships/image" Target="../media/image87.png"/><Relationship Id="rId4" Type="http://schemas.openxmlformats.org/officeDocument/2006/relationships/chart" Target="../charts/chart8.xml"/><Relationship Id="rId9" Type="http://schemas.openxmlformats.org/officeDocument/2006/relationships/image" Target="../media/image830.png"/><Relationship Id="rId14" Type="http://schemas.openxmlformats.org/officeDocument/2006/relationships/chart" Target="../charts/chart9.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chart" Target="../charts/chart13.xml"/><Relationship Id="rId3" Type="http://schemas.openxmlformats.org/officeDocument/2006/relationships/notesSlide" Target="../notesSlides/notesSlide34.xml"/><Relationship Id="rId7" Type="http://schemas.openxmlformats.org/officeDocument/2006/relationships/chart" Target="../charts/chart11.xml"/><Relationship Id="rId12" Type="http://schemas.openxmlformats.org/officeDocument/2006/relationships/chart" Target="../charts/chart13.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chart" Target="../charts/chart11.xml"/><Relationship Id="rId11" Type="http://schemas.openxmlformats.org/officeDocument/2006/relationships/image" Target="../media/image92.png"/><Relationship Id="rId5" Type="http://schemas.openxmlformats.org/officeDocument/2006/relationships/image" Target="../media/image100.png"/><Relationship Id="rId10" Type="http://schemas.openxmlformats.org/officeDocument/2006/relationships/chart" Target="../charts/chart12.xml"/><Relationship Id="rId4" Type="http://schemas.openxmlformats.org/officeDocument/2006/relationships/image" Target="../media/image90.png"/><Relationship Id="rId9" Type="http://schemas.openxmlformats.org/officeDocument/2006/relationships/chart" Target="../charts/chart12.xml"/><Relationship Id="rId1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8.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20.png"/><Relationship Id="rId5" Type="http://schemas.openxmlformats.org/officeDocument/2006/relationships/image" Target="../media/image102.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0.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08.png"/><Relationship Id="rId10" Type="http://schemas.openxmlformats.org/officeDocument/2006/relationships/image" Target="../media/image106.png"/><Relationship Id="rId9" Type="http://schemas.openxmlformats.org/officeDocument/2006/relationships/chart" Target="../charts/chart16.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7.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1.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43.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12.png"/><Relationship Id="rId9"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18.png"/><Relationship Id="rId4" Type="http://schemas.openxmlformats.org/officeDocument/2006/relationships/image" Target="../media/image11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9.png"/><Relationship Id="rId7" Type="http://schemas.openxmlformats.org/officeDocument/2006/relationships/image" Target="../media/image11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5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40.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mc:AlternateContent xmlns:mc="http://schemas.openxmlformats.org/markup-compatibility/2006">
    <mc:Choice xmlns:p14="http://schemas.microsoft.com/office/powerpoint/2010/main" Requires="p14">
      <p:transition spd="slow" p14:dur="2000" advTm="17156"/>
    </mc:Choice>
    <mc:Fallback>
      <p:transition spd="slow" advTm="171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M</a:t>
            </a:r>
            <a:r>
              <a:rPr lang="fr-FR" sz="3200" dirty="0" smtClean="0"/>
              <a:t>odélisation </a:t>
            </a:r>
            <a:r>
              <a:rPr lang="fr-FR" sz="3200" dirty="0"/>
              <a:t>d</a:t>
            </a:r>
            <a:r>
              <a:rPr lang="fr-FR" sz="3200" dirty="0" smtClean="0"/>
              <a:t>u point de vue " système "  (Lorenz et Murphy, 2010)</a:t>
            </a:r>
            <a:endParaRPr lang="fr-FR" sz="3200" dirty="0"/>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extLst>
                        <a:ext uri="{9D8B030D-6E8A-4147-A177-3AD203B41FA5}">
                          <a16:colId xmlns="" xmlns:a16="http://schemas.microsoft.com/office/drawing/2014/main" val="20000"/>
                        </a:ext>
                      </a:extLst>
                    </a:gridCol>
                    <a:gridCol w="5608543">
                      <a:extLst>
                        <a:ext uri="{9D8B030D-6E8A-4147-A177-3AD203B41FA5}">
                          <a16:colId xmlns="" xmlns:a16="http://schemas.microsoft.com/office/drawing/2014/main" val="20001"/>
                        </a:ext>
                      </a:extLst>
                    </a:gridCol>
                    <a:gridCol w="3118340">
                      <a:extLst>
                        <a:ext uri="{9D8B030D-6E8A-4147-A177-3AD203B41FA5}">
                          <a16:colId xmlns="" xmlns:a16="http://schemas.microsoft.com/office/drawing/2014/main" val="20002"/>
                        </a:ext>
                      </a:extLst>
                    </a:gridCol>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extLst>
                      <a:ext uri="{0D108BD9-81ED-4DB2-BD59-A6C34878D82A}">
                        <a16:rowId xmlns="" xmlns:a16="http://schemas.microsoft.com/office/drawing/2014/main" val="10000"/>
                      </a:ext>
                    </a:extLst>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extLst>
                      <a:ext uri="{0D108BD9-81ED-4DB2-BD59-A6C34878D82A}">
                        <a16:rowId xmlns="" xmlns:a16="http://schemas.microsoft.com/office/drawing/2014/main" val="10001"/>
                      </a:ext>
                    </a:extLst>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à la surface du rotor</a:t>
                          </a:r>
                          <a14:m>
                            <m:oMath xmlns:m="http://schemas.openxmlformats.org/officeDocument/2006/math">
                              <m:r>
                                <a:rPr lang="fr-FR" b="0" i="0" dirty="0" smtClean="0">
                                  <a:latin typeface="Cambria Math" panose="02040503050406030204" pitchFamily="18" charset="0"/>
                                </a:rPr>
                                <m:t> </m:t>
                              </m:r>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extLst>
                      <a:ext uri="{0D108BD9-81ED-4DB2-BD59-A6C34878D82A}">
                        <a16:rowId xmlns="" xmlns:a16="http://schemas.microsoft.com/office/drawing/2014/main" val="10002"/>
                      </a:ext>
                    </a:extLst>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extLst>
                      <a:ext uri="{0D108BD9-81ED-4DB2-BD59-A6C34878D82A}">
                        <a16:rowId xmlns="" xmlns:a16="http://schemas.microsoft.com/office/drawing/2014/main" val="10003"/>
                      </a:ext>
                    </a:extLst>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68851207"/>
                  </p:ext>
                </p:extLst>
              </p:nvPr>
            </p:nvGraphicFramePr>
            <p:xfrm>
              <a:off x="542307" y="1476569"/>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254" t="-56780" r="-365394" b="-216949"/>
                          </a:stretch>
                        </a:blipFill>
                      </a:tcPr>
                    </a:tc>
                    <a:tc>
                      <a:txBody>
                        <a:bodyPr/>
                        <a:lstStyle/>
                        <a:p>
                          <a:endParaRPr lang="fr-FR"/>
                        </a:p>
                      </a:txBody>
                      <a:tcPr anchor="ctr">
                        <a:blipFill rotWithShape="0">
                          <a:blip r:embed="rId4"/>
                          <a:stretch>
                            <a:fillRect l="-42780" t="-56780" r="-55917"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254" t="-140152" r="-365394" b="-93939"/>
                          </a:stretch>
                        </a:blipFill>
                      </a:tcPr>
                    </a:tc>
                    <a:tc>
                      <a:txBody>
                        <a:bodyPr/>
                        <a:lstStyle/>
                        <a:p>
                          <a:endParaRPr lang="fr-FR"/>
                        </a:p>
                      </a:txBody>
                      <a:tcPr anchor="ctr">
                        <a:blipFill rotWithShape="0">
                          <a:blip r:embed="rId4"/>
                          <a:stretch>
                            <a:fillRect l="-42780" t="-140152" r="-55917"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254" t="-285586" r="-365394" b="-11712"/>
                          </a:stretch>
                        </a:blipFill>
                      </a:tcPr>
                    </a:tc>
                    <a:tc>
                      <a:txBody>
                        <a:bodyPr/>
                        <a:lstStyle/>
                        <a:p>
                          <a:endParaRPr lang="fr-FR"/>
                        </a:p>
                      </a:txBody>
                      <a:tcPr anchor="ctr">
                        <a:blipFill rotWithShape="0">
                          <a:blip r:embed="rId4"/>
                          <a:stretch>
                            <a:fillRect l="-42780" t="-285586" r="-55917"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6" name="Groupe 5"/>
          <p:cNvGrpSpPr/>
          <p:nvPr/>
        </p:nvGrpSpPr>
        <p:grpSpPr>
          <a:xfrm>
            <a:off x="783481" y="4213249"/>
            <a:ext cx="8669611" cy="2017918"/>
            <a:chOff x="783481" y="4213249"/>
            <a:chExt cx="8669611" cy="2017918"/>
          </a:xfrm>
        </p:grpSpPr>
        <p:grpSp>
          <p:nvGrpSpPr>
            <p:cNvPr id="36" name="Groupe 35"/>
            <p:cNvGrpSpPr/>
            <p:nvPr/>
          </p:nvGrpSpPr>
          <p:grpSpPr>
            <a:xfrm>
              <a:off x="2352919" y="4747807"/>
              <a:ext cx="7100173" cy="1483360"/>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783481" y="4213249"/>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
        <p:nvSpPr>
          <p:cNvPr id="37" name="ZoneTexte 36"/>
          <p:cNvSpPr txBox="1"/>
          <p:nvPr/>
        </p:nvSpPr>
        <p:spPr>
          <a:xfrm>
            <a:off x="783481" y="942422"/>
            <a:ext cx="470609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Coefficient d’influence de l’effet Morton</a:t>
            </a:r>
            <a:endParaRPr lang="fr-FR" sz="2000" dirty="0"/>
          </a:p>
        </p:txBody>
      </p:sp>
      <p:sp>
        <p:nvSpPr>
          <p:cNvPr id="7" name="Rectangle 6"/>
          <p:cNvSpPr/>
          <p:nvPr/>
        </p:nvSpPr>
        <p:spPr>
          <a:xfrm>
            <a:off x="98745" y="6417938"/>
            <a:ext cx="9832655" cy="246221"/>
          </a:xfrm>
          <a:prstGeom prst="rect">
            <a:avLst/>
          </a:prstGeom>
        </p:spPr>
        <p:txBody>
          <a:bodyPr wrap="square">
            <a:spAutoFit/>
          </a:bodyPr>
          <a:lstStyle/>
          <a:p>
            <a:r>
              <a:rPr lang="en-US" sz="1000" dirty="0" smtClean="0"/>
              <a:t>Murphy</a:t>
            </a:r>
            <a:r>
              <a:rPr lang="en-US" sz="1000" dirty="0"/>
              <a:t>, B.T. and Lorenz, J.A., 2010, “Simplified Morton Effect Analysis for Synchronous Spiral Instability”, ASME Journal of Vibration and Acoustics, Vol. 132, October, 2010</a:t>
            </a:r>
          </a:p>
        </p:txBody>
      </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2927224"/>
      </p:ext>
    </p:extLst>
  </p:cSld>
  <p:clrMapOvr>
    <a:masterClrMapping/>
  </p:clrMapOvr>
  <mc:AlternateContent xmlns:mc="http://schemas.openxmlformats.org/markup-compatibility/2006">
    <mc:Choice xmlns:p14="http://schemas.microsoft.com/office/powerpoint/2010/main" Requires="p14">
      <p:transition spd="slow" p14:dur="2000" advTm="98423"/>
    </mc:Choice>
    <mc:Fallback>
      <p:transition spd="slow" advTm="98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5" name="Rectangle 104"/>
          <p:cNvSpPr/>
          <p:nvPr/>
        </p:nvSpPr>
        <p:spPr>
          <a:xfrm>
            <a:off x="392832" y="320979"/>
            <a:ext cx="12038354" cy="584775"/>
          </a:xfrm>
          <a:prstGeom prst="rect">
            <a:avLst/>
          </a:prstGeom>
        </p:spPr>
        <p:txBody>
          <a:bodyPr wrap="square">
            <a:spAutoFit/>
          </a:bodyPr>
          <a:lstStyle/>
          <a:p>
            <a:pPr marL="0" lvl="1"/>
            <a:r>
              <a:rPr lang="fr-FR" sz="3200" dirty="0"/>
              <a:t>Critère de </a:t>
            </a:r>
            <a:r>
              <a:rPr lang="fr-FR" sz="3200" dirty="0" smtClean="0"/>
              <a:t>stabilité  (Lorenz et Murphy,2010)</a:t>
            </a:r>
            <a:endParaRPr lang="fr-FR" sz="3200" dirty="0"/>
          </a:p>
        </p:txBody>
      </p:sp>
      <p:grpSp>
        <p:nvGrpSpPr>
          <p:cNvPr id="59" name="Groupe 58"/>
          <p:cNvGrpSpPr/>
          <p:nvPr/>
        </p:nvGrpSpPr>
        <p:grpSpPr>
          <a:xfrm>
            <a:off x="795317" y="1034496"/>
            <a:ext cx="4335361" cy="5165542"/>
            <a:chOff x="795317" y="1034496"/>
            <a:chExt cx="4335361" cy="5165542"/>
          </a:xfrm>
        </p:grpSpPr>
        <p:sp>
          <p:nvSpPr>
            <p:cNvPr id="37" name="ZoneTexte 36"/>
            <p:cNvSpPr txBox="1"/>
            <p:nvPr/>
          </p:nvSpPr>
          <p:spPr>
            <a:xfrm>
              <a:off x="795317" y="1034496"/>
              <a:ext cx="3644844"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Équation de l’état thermique: </a:t>
              </a:r>
              <a:endParaRPr lang="fr-FR" sz="2000" dirty="0"/>
            </a:p>
          </p:txBody>
        </p:sp>
        <p:grpSp>
          <p:nvGrpSpPr>
            <p:cNvPr id="39" name="Groupe 38"/>
            <p:cNvGrpSpPr/>
            <p:nvPr/>
          </p:nvGrpSpPr>
          <p:grpSpPr>
            <a:xfrm>
              <a:off x="1588515" y="2376744"/>
              <a:ext cx="3542163" cy="1649995"/>
              <a:chOff x="2801069" y="2526917"/>
              <a:chExt cx="3542163" cy="1649995"/>
            </a:xfrm>
          </p:grpSpPr>
          <p:grpSp>
            <p:nvGrpSpPr>
              <p:cNvPr id="40" name="Groupe 39"/>
              <p:cNvGrpSpPr/>
              <p:nvPr/>
            </p:nvGrpSpPr>
            <p:grpSpPr>
              <a:xfrm>
                <a:off x="3289843" y="2718010"/>
                <a:ext cx="3053389" cy="1180465"/>
                <a:chOff x="9441566" y="1420233"/>
                <a:chExt cx="3053389" cy="1344313"/>
              </a:xfrm>
            </p:grpSpPr>
            <mc:AlternateContent xmlns:mc="http://schemas.openxmlformats.org/markup-compatibility/2006" xmlns:a14="http://schemas.microsoft.com/office/drawing/2010/main">
              <mc:Choice Requires="a14">
                <p:sp>
                  <p:nvSpPr>
                    <p:cNvPr id="42" name="Rectangle 41"/>
                    <p:cNvSpPr/>
                    <p:nvPr/>
                  </p:nvSpPr>
                  <p:spPr>
                    <a:xfrm>
                      <a:off x="9482784" y="1759674"/>
                      <a:ext cx="1007007" cy="578318"/>
                    </a:xfrm>
                    <a:prstGeom prst="rect">
                      <a:avLst/>
                    </a:prstGeom>
                  </p:spPr>
                  <p:txBody>
                    <a:bodyPr wrap="none">
                      <a:spAutoFit/>
                    </a:bodyPr>
                    <a:lstStyle/>
                    <a:p>
                      <a:pPr>
                        <a:lnSpc>
                          <a:spcPct val="150000"/>
                        </a:lnSpc>
                      </a:pPr>
                      <a14:m>
                        <m:oMath xmlns:m="http://schemas.openxmlformats.org/officeDocument/2006/math">
                          <m:r>
                            <a:rPr lang="fr-FR" i="1" dirty="0">
                              <a:solidFill>
                                <a:srgbClr val="000000"/>
                              </a:solidFill>
                              <a:latin typeface="Cambria Math" panose="02040503050406030204" pitchFamily="18" charset="0"/>
                            </a:rPr>
                            <m:t>𝑽</m:t>
                          </m:r>
                          <m:r>
                            <a:rPr lang="fr-FR" i="1" dirty="0">
                              <a:solidFill>
                                <a:srgbClr val="000000"/>
                              </a:solidFill>
                              <a:latin typeface="Cambria Math" panose="02040503050406030204" pitchFamily="18" charset="0"/>
                            </a:rPr>
                            <m:t>=</m:t>
                          </m:r>
                          <m:r>
                            <a:rPr lang="fr-FR" i="1" dirty="0" smtClean="0">
                              <a:solidFill>
                                <a:srgbClr val="4472C4"/>
                              </a:solidFill>
                              <a:latin typeface="Cambria Math" panose="02040503050406030204" pitchFamily="18" charset="0"/>
                            </a:rPr>
                            <m:t>𝑨</m:t>
                          </m:r>
                          <m:r>
                            <a:rPr lang="fr-FR" i="1" dirty="0" smtClean="0">
                              <a:solidFill>
                                <a:schemeClr val="tx1"/>
                              </a:solidFill>
                              <a:latin typeface="Cambria Math" panose="02040503050406030204" pitchFamily="18" charset="0"/>
                            </a:rPr>
                            <m:t>𝑼</m:t>
                          </m:r>
                        </m:oMath>
                      </a14:m>
                      <a:r>
                        <a:rPr lang="fr-FR" dirty="0">
                          <a:solidFill>
                            <a:schemeClr val="tx1"/>
                          </a:solidFill>
                          <a:latin typeface="Cambria Math" panose="02040503050406030204" pitchFamily="18" charset="0"/>
                        </a:rPr>
                        <a:t> </a:t>
                      </a:r>
                    </a:p>
                  </p:txBody>
                </p:sp>
              </mc:Choice>
              <mc:Fallback xmlns="">
                <p:sp>
                  <p:nvSpPr>
                    <p:cNvPr id="42" name="Rectangle 41"/>
                    <p:cNvSpPr>
                      <a:spLocks noRot="1" noChangeAspect="1" noMove="1" noResize="1" noEditPoints="1" noAdjustHandles="1" noChangeArrowheads="1" noChangeShapeType="1" noTextEdit="1"/>
                    </p:cNvSpPr>
                    <p:nvPr/>
                  </p:nvSpPr>
                  <p:spPr>
                    <a:xfrm>
                      <a:off x="9482784" y="1759674"/>
                      <a:ext cx="1007007" cy="57831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9441566" y="2343951"/>
                      <a:ext cx="1463093" cy="420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1" i="0" dirty="0" smtClean="0">
                                    <a:latin typeface="Cambria Math" panose="02040503050406030204" pitchFamily="18" charset="0"/>
                                  </a:rPr>
                                  <m:t>𝚫</m:t>
                                </m:r>
                                <m:r>
                                  <a:rPr lang="fr-FR" b="1" i="1" dirty="0">
                                    <a:latin typeface="Cambria Math" panose="02040503050406030204" pitchFamily="18" charset="0"/>
                                  </a:rPr>
                                  <m:t>𝑻</m:t>
                                </m:r>
                              </m:e>
                              <m:sub>
                                <m:r>
                                  <a:rPr lang="fr-FR" i="1" dirty="0">
                                    <a:latin typeface="Cambria Math" panose="02040503050406030204" pitchFamily="18" charset="0"/>
                                  </a:rPr>
                                  <m:t>𝑠𝑡𝑎</m:t>
                                </m:r>
                              </m:sub>
                            </m:sSub>
                            <m:r>
                              <a:rPr lang="fr-FR" i="1" dirty="0">
                                <a:latin typeface="Cambria Math" panose="02040503050406030204" pitchFamily="18" charset="0"/>
                              </a:rPr>
                              <m:t>=</m:t>
                            </m:r>
                            <m:r>
                              <a:rPr lang="fr-FR" i="1" dirty="0" smtClean="0">
                                <a:solidFill>
                                  <a:srgbClr val="4472C4"/>
                                </a:solidFill>
                                <a:latin typeface="Cambria Math" panose="02040503050406030204" pitchFamily="18" charset="0"/>
                              </a:rPr>
                              <m:t>𝑩</m:t>
                            </m:r>
                            <m:r>
                              <a:rPr lang="fr-FR" i="1" dirty="0">
                                <a:solidFill>
                                  <a:schemeClr val="tx1"/>
                                </a:solidFill>
                                <a:latin typeface="Cambria Math" panose="02040503050406030204" pitchFamily="18" charset="0"/>
                              </a:rPr>
                              <m:t>𝑽</m:t>
                            </m:r>
                            <m:r>
                              <a:rPr lang="fr-FR" i="1" dirty="0">
                                <a:solidFill>
                                  <a:schemeClr val="tx1"/>
                                </a:solidFill>
                                <a:latin typeface="Cambria Math" panose="02040503050406030204" pitchFamily="18" charset="0"/>
                              </a:rPr>
                              <m:t> </m:t>
                            </m:r>
                          </m:oMath>
                        </m:oMathPara>
                      </a14:m>
                      <a:endParaRPr lang="fr-FR"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9441566" y="2343951"/>
                      <a:ext cx="1463093" cy="420595"/>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482784" y="1420233"/>
                      <a:ext cx="3012171" cy="420595"/>
                    </a:xfrm>
                    <a:prstGeom prst="rect">
                      <a:avLst/>
                    </a:prstGeom>
                  </p:spPr>
                  <p:txBody>
                    <a:bodyPr wrap="none">
                      <a:spAutoFit/>
                    </a:bodyPr>
                    <a:lstStyle/>
                    <a:p>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smtClean="0">
                              <a:solidFill>
                                <a:schemeClr val="tx1"/>
                              </a:solidFill>
                              <a:latin typeface="Cambria Math" panose="02040503050406030204" pitchFamily="18" charset="0"/>
                            </a:rPr>
                            <m:t>+</m:t>
                          </m:r>
                          <m:r>
                            <a:rPr lang="fr-FR" i="1" dirty="0" smtClean="0">
                              <a:solidFill>
                                <a:srgbClr val="2E75B6"/>
                              </a:solidFill>
                              <a:latin typeface="Cambria Math" panose="02040503050406030204" pitchFamily="18" charset="0"/>
                            </a:rPr>
                            <m:t>𝑪</m:t>
                          </m:r>
                          <m:r>
                            <a:rPr lang="fr-FR" b="1" i="0" dirty="0" smtClean="0">
                              <a:solidFill>
                                <a:schemeClr val="tx1"/>
                              </a:solidFill>
                              <a:latin typeface="Cambria Math" panose="02040503050406030204" pitchFamily="18" charset="0"/>
                            </a:rPr>
                            <m:t>𝚫</m:t>
                          </m:r>
                          <m:r>
                            <a:rPr lang="fr-FR" b="1" i="1" dirty="0" smtClean="0">
                              <a:solidFill>
                                <a:schemeClr val="tx1"/>
                              </a:solidFill>
                              <a:latin typeface="Cambria Math" panose="02040503050406030204" pitchFamily="18" charset="0"/>
                            </a:rPr>
                            <m:t>𝑻</m:t>
                          </m:r>
                        </m:oMath>
                      </a14:m>
                      <a:r>
                        <a:rPr lang="fr-FR" dirty="0">
                          <a:solidFill>
                            <a:schemeClr val="tx1"/>
                          </a:solidFill>
                        </a:rPr>
                        <a:t> </a:t>
                      </a:r>
                    </a:p>
                  </p:txBody>
                </p:sp>
              </mc:Choice>
              <mc:Fallback xmlns="">
                <p:sp>
                  <p:nvSpPr>
                    <p:cNvPr id="44" name="Rectangle 43"/>
                    <p:cNvSpPr>
                      <a:spLocks noRot="1" noChangeAspect="1" noMove="1" noResize="1" noEditPoints="1" noAdjustHandles="1" noChangeArrowheads="1" noChangeShapeType="1" noTextEdit="1"/>
                    </p:cNvSpPr>
                    <p:nvPr/>
                  </p:nvSpPr>
                  <p:spPr>
                    <a:xfrm>
                      <a:off x="9482784" y="1420233"/>
                      <a:ext cx="3012171" cy="420595"/>
                    </a:xfrm>
                    <a:prstGeom prst="rect">
                      <a:avLst/>
                    </a:prstGeom>
                    <a:blipFill rotWithShape="0">
                      <a:blip r:embed="rId7"/>
                      <a:stretch>
                        <a:fillRect/>
                      </a:stretch>
                    </a:blipFill>
                  </p:spPr>
                  <p:txBody>
                    <a:bodyPr/>
                    <a:lstStyle/>
                    <a:p>
                      <a:r>
                        <a:rPr lang="fr-FR">
                          <a:noFill/>
                        </a:rPr>
                        <a:t> </a:t>
                      </a:r>
                    </a:p>
                  </p:txBody>
                </p:sp>
              </mc:Fallback>
            </mc:AlternateContent>
          </p:grpSp>
          <p:sp>
            <p:nvSpPr>
              <p:cNvPr id="41" name="Flèche droite 40"/>
              <p:cNvSpPr/>
              <p:nvPr/>
            </p:nvSpPr>
            <p:spPr>
              <a:xfrm rot="5400000">
                <a:off x="2175088" y="3152898"/>
                <a:ext cx="1649995" cy="398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45" name="Rectangle 44"/>
                <p:cNvSpPr/>
                <p:nvPr/>
              </p:nvSpPr>
              <p:spPr>
                <a:xfrm>
                  <a:off x="937409" y="4275555"/>
                  <a:ext cx="3894003" cy="6299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fr-FR" b="1" dirty="0">
                            <a:solidFill>
                              <a:srgbClr val="000000"/>
                            </a:solidFill>
                            <a:latin typeface="Cambria Math" panose="02040503050406030204" pitchFamily="18" charset="0"/>
                          </a:rPr>
                          <m:t>𝚫</m:t>
                        </m:r>
                        <m:acc>
                          <m:accPr>
                            <m:chr m:val="̇"/>
                            <m:ctrlPr>
                              <a:rPr lang="fr-FR" i="1" dirty="0" smtClean="0">
                                <a:solidFill>
                                  <a:srgbClr val="000000"/>
                                </a:solidFill>
                                <a:latin typeface="Cambria Math" panose="02040503050406030204" pitchFamily="18" charset="0"/>
                              </a:rPr>
                            </m:ctrlPr>
                          </m:accPr>
                          <m:e>
                            <m:r>
                              <a:rPr lang="fr-FR" b="1" i="1" dirty="0">
                                <a:solidFill>
                                  <a:srgbClr val="000000"/>
                                </a:solidFill>
                                <a:latin typeface="Cambria Math" panose="02040503050406030204" pitchFamily="18" charset="0"/>
                              </a:rPr>
                              <m:t>𝑻</m:t>
                            </m:r>
                          </m:e>
                        </m:acc>
                        <m:r>
                          <a:rPr lang="fr-FR" i="1" dirty="0" smtClean="0">
                            <a:solidFill>
                              <a:srgbClr val="000000"/>
                            </a:solidFill>
                            <a:latin typeface="Cambria Math" panose="02040503050406030204" pitchFamily="18" charset="0"/>
                          </a:rPr>
                          <m:t> </m:t>
                        </m:r>
                        <m:d>
                          <m:dPr>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𝑡</m:t>
                            </m:r>
                          </m:e>
                        </m:d>
                        <m:r>
                          <a:rPr lang="fr-FR" i="1" dirty="0" smtClean="0">
                            <a:solidFill>
                              <a:srgbClr val="000000"/>
                            </a:solidFill>
                            <a:latin typeface="Cambria Math" panose="02040503050406030204" pitchFamily="18" charset="0"/>
                          </a:rPr>
                          <m:t>+</m:t>
                        </m:r>
                        <m:f>
                          <m:fPr>
                            <m:ctrlPr>
                              <a:rPr lang="fr-FR" b="0" i="1" dirty="0" smtClean="0">
                                <a:solidFill>
                                  <a:srgbClr val="000000"/>
                                </a:solidFill>
                                <a:latin typeface="Cambria Math" panose="02040503050406030204" pitchFamily="18" charset="0"/>
                              </a:rPr>
                            </m:ctrlPr>
                          </m:fPr>
                          <m:num>
                            <m:d>
                              <m:dPr>
                                <m:ctrlPr>
                                  <a:rPr lang="fr-FR" b="0" i="1" dirty="0" smtClean="0">
                                    <a:solidFill>
                                      <a:schemeClr val="tx1"/>
                                    </a:solidFill>
                                    <a:latin typeface="Cambria Math" panose="02040503050406030204" pitchFamily="18" charset="0"/>
                                  </a:rPr>
                                </m:ctrlPr>
                              </m:dPr>
                              <m:e>
                                <m:r>
                                  <a:rPr lang="fr-FR" b="1" i="1" dirty="0" smtClean="0">
                                    <a:solidFill>
                                      <a:schemeClr val="tx1"/>
                                    </a:solidFill>
                                    <a:latin typeface="Cambria Math" panose="02040503050406030204" pitchFamily="18" charset="0"/>
                                  </a:rPr>
                                  <m:t>𝑰</m:t>
                                </m:r>
                                <m:r>
                                  <a:rPr lang="fr-FR" b="1" i="1" dirty="0" smtClean="0">
                                    <a:solidFill>
                                      <a:schemeClr val="tx1"/>
                                    </a:solidFill>
                                    <a:latin typeface="Cambria Math" panose="02040503050406030204" pitchFamily="18" charset="0"/>
                                  </a:rPr>
                                  <m:t>−</m:t>
                                </m:r>
                                <m:r>
                                  <a:rPr lang="fr-FR" b="1" i="1" dirty="0" smtClean="0">
                                    <a:solidFill>
                                      <a:srgbClr val="4472C4"/>
                                    </a:solidFill>
                                    <a:latin typeface="Cambria Math" panose="02040503050406030204" pitchFamily="18" charset="0"/>
                                  </a:rPr>
                                  <m:t>𝑩𝑨𝑪</m:t>
                                </m:r>
                              </m:e>
                            </m:d>
                          </m:num>
                          <m:den>
                            <m:r>
                              <a:rPr lang="fr-FR" b="0" i="1" dirty="0" smtClean="0">
                                <a:solidFill>
                                  <a:srgbClr val="000000"/>
                                </a:solidFill>
                                <a:latin typeface="Cambria Math" panose="02040503050406030204" pitchFamily="18" charset="0"/>
                              </a:rPr>
                              <m:t>𝜏</m:t>
                            </m:r>
                          </m:den>
                        </m:f>
                        <m:r>
                          <a:rPr lang="fr-FR" b="1" i="0" dirty="0" smtClean="0">
                            <a:solidFill>
                              <a:srgbClr val="000000"/>
                            </a:solidFill>
                            <a:latin typeface="Cambria Math" panose="02040503050406030204" pitchFamily="18" charset="0"/>
                          </a:rPr>
                          <m:t>𝚫</m:t>
                        </m:r>
                        <m:r>
                          <a:rPr lang="fr-FR" b="1" i="1" dirty="0" smtClean="0">
                            <a:solidFill>
                              <a:srgbClr val="000000"/>
                            </a:solidFill>
                            <a:latin typeface="Cambria Math" panose="02040503050406030204" pitchFamily="18" charset="0"/>
                          </a:rPr>
                          <m:t>𝑻</m:t>
                        </m:r>
                        <m:d>
                          <m:dPr>
                            <m:ctrlPr>
                              <a:rPr lang="fr-FR" i="1" dirty="0" smtClean="0">
                                <a:solidFill>
                                  <a:srgbClr val="000000"/>
                                </a:solidFill>
                                <a:latin typeface="Cambria Math" panose="02040503050406030204" pitchFamily="18" charset="0"/>
                              </a:rPr>
                            </m:ctrlPr>
                          </m:dPr>
                          <m:e>
                            <m:r>
                              <a:rPr lang="fr-FR" i="1" dirty="0" smtClean="0">
                                <a:solidFill>
                                  <a:srgbClr val="000000"/>
                                </a:solidFill>
                                <a:latin typeface="Cambria Math" panose="02040503050406030204" pitchFamily="18" charset="0"/>
                              </a:rPr>
                              <m:t>𝑡</m:t>
                            </m:r>
                          </m:e>
                        </m:d>
                        <m:r>
                          <a:rPr lang="fr-FR" b="0" i="1" dirty="0" smtClean="0">
                            <a:solidFill>
                              <a:srgbClr val="000000"/>
                            </a:solidFill>
                            <a:latin typeface="Cambria Math" panose="02040503050406030204" pitchFamily="18" charset="0"/>
                          </a:rPr>
                          <m:t>=</m:t>
                        </m:r>
                        <m:f>
                          <m:fPr>
                            <m:ctrlPr>
                              <a:rPr lang="fr-FR" i="1" dirty="0">
                                <a:solidFill>
                                  <a:srgbClr val="000000"/>
                                </a:solidFill>
                                <a:latin typeface="Cambria Math" panose="02040503050406030204" pitchFamily="18" charset="0"/>
                              </a:rPr>
                            </m:ctrlPr>
                          </m:fPr>
                          <m:num>
                            <m:r>
                              <a:rPr lang="fr-FR" b="1" i="1" dirty="0" smtClean="0">
                                <a:solidFill>
                                  <a:srgbClr val="4472C4"/>
                                </a:solidFill>
                                <a:latin typeface="Cambria Math" panose="02040503050406030204" pitchFamily="18" charset="0"/>
                              </a:rPr>
                              <m:t>𝑩𝑨</m:t>
                            </m:r>
                            <m:sSub>
                              <m:sSubPr>
                                <m:ctrlPr>
                                  <a:rPr lang="fr-FR" b="1" i="1" dirty="0" smtClean="0">
                                    <a:solidFill>
                                      <a:srgbClr val="000000"/>
                                    </a:solidFill>
                                    <a:latin typeface="Cambria Math" panose="02040503050406030204" pitchFamily="18" charset="0"/>
                                  </a:rPr>
                                </m:ctrlPr>
                              </m:sSubPr>
                              <m:e>
                                <m:r>
                                  <a:rPr lang="fr-FR" b="1" i="1" dirty="0" smtClean="0">
                                    <a:solidFill>
                                      <a:srgbClr val="000000"/>
                                    </a:solidFill>
                                    <a:latin typeface="Cambria Math" panose="02040503050406030204" pitchFamily="18" charset="0"/>
                                  </a:rPr>
                                  <m:t>𝑼</m:t>
                                </m:r>
                              </m:e>
                              <m:sub>
                                <m:r>
                                  <a:rPr lang="fr-FR" b="1" i="1" dirty="0" smtClean="0">
                                    <a:solidFill>
                                      <a:srgbClr val="000000"/>
                                    </a:solidFill>
                                    <a:latin typeface="Cambria Math" panose="02040503050406030204" pitchFamily="18" charset="0"/>
                                  </a:rPr>
                                  <m:t>𝟎</m:t>
                                </m:r>
                              </m:sub>
                            </m:sSub>
                          </m:num>
                          <m:den>
                            <m:r>
                              <a:rPr lang="fr-FR" i="1" dirty="0">
                                <a:solidFill>
                                  <a:srgbClr val="000000"/>
                                </a:solidFill>
                                <a:latin typeface="Cambria Math" panose="02040503050406030204" pitchFamily="18" charset="0"/>
                              </a:rPr>
                              <m:t>𝜏</m:t>
                            </m:r>
                          </m:den>
                        </m:f>
                      </m:oMath>
                    </m:oMathPara>
                  </a14:m>
                  <a:r>
                    <a:rPr lang="fr-FR" dirty="0" smtClean="0">
                      <a:solidFill>
                        <a:srgbClr val="000000"/>
                      </a:solidFill>
                      <a:latin typeface="Cambria Math" panose="02040503050406030204" pitchFamily="18" charset="0"/>
                    </a:rPr>
                    <a:t/>
                  </a:r>
                  <a:br>
                    <a:rPr lang="fr-FR" dirty="0" smtClean="0">
                      <a:solidFill>
                        <a:srgbClr val="000000"/>
                      </a:solidFill>
                      <a:latin typeface="Cambria Math" panose="02040503050406030204" pitchFamily="18" charset="0"/>
                    </a:rPr>
                  </a:br>
                  <a:endParaRPr lang="fr-FR" b="1" dirty="0">
                    <a:solidFill>
                      <a:srgbClr val="000000"/>
                    </a:solidFill>
                    <a:latin typeface="Cambria Math" panose="02040503050406030204" pitchFamily="18"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937409" y="4275555"/>
                  <a:ext cx="3894003" cy="629981"/>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0" name="Rectangle 49"/>
                <p:cNvSpPr/>
                <p:nvPr/>
              </p:nvSpPr>
              <p:spPr>
                <a:xfrm>
                  <a:off x="1072240" y="5396933"/>
                  <a:ext cx="3525324" cy="803105"/>
                </a:xfrm>
                <a:prstGeom prst="rect">
                  <a:avLst/>
                </a:prstGeom>
              </p:spPr>
              <p:txBody>
                <a:bodyPr wrap="none">
                  <a:spAutoFit/>
                </a:bodyPr>
                <a:lstStyle/>
                <a:p>
                  <a:pPr marL="285750" indent="-285750">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Sa solution générale recherchée :</a:t>
                  </a:r>
                </a:p>
                <a:p>
                  <a:pPr algn="ctr"/>
                  <a:r>
                    <a:rPr lang="fr-FR" dirty="0" smtClean="0">
                      <a:latin typeface="Times New Roman" panose="02020603050405020304" pitchFamily="18" charset="0"/>
                      <a:cs typeface="Times New Roman" panose="02020603050405020304" pitchFamily="18" charset="0"/>
                    </a:rPr>
                    <a:t> </a:t>
                  </a:r>
                  <a14:m>
                    <m:oMath xmlns:m="http://schemas.openxmlformats.org/officeDocument/2006/math">
                      <m:r>
                        <a:rPr lang="fr-FR" sz="2000" b="1" i="0" dirty="0" smtClean="0">
                          <a:solidFill>
                            <a:srgbClr val="000000"/>
                          </a:solidFill>
                          <a:latin typeface="Cambria Math" panose="02040503050406030204" pitchFamily="18" charset="0"/>
                        </a:rPr>
                        <m:t>𝚫</m:t>
                      </m:r>
                      <m:r>
                        <a:rPr lang="fr-FR" sz="2000" i="1" dirty="0">
                          <a:solidFill>
                            <a:srgbClr val="000000"/>
                          </a:solidFill>
                          <a:latin typeface="Cambria Math" panose="02040503050406030204" pitchFamily="18" charset="0"/>
                        </a:rPr>
                        <m:t>𝑻</m:t>
                      </m:r>
                      <m:r>
                        <a:rPr lang="fr-FR" sz="2000" i="1" dirty="0">
                          <a:solidFill>
                            <a:srgbClr val="000000"/>
                          </a:solidFill>
                          <a:latin typeface="Cambria Math" panose="02040503050406030204" pitchFamily="18" charset="0"/>
                        </a:rPr>
                        <m:t>(</m:t>
                      </m:r>
                      <m:r>
                        <a:rPr lang="fr-FR" sz="2000" b="0" i="1" dirty="0">
                          <a:solidFill>
                            <a:srgbClr val="000000"/>
                          </a:solidFill>
                          <a:latin typeface="Cambria Math" panose="02040503050406030204" pitchFamily="18" charset="0"/>
                        </a:rPr>
                        <m:t>𝑡</m:t>
                      </m:r>
                      <m:r>
                        <a:rPr lang="fr-FR" sz="2000" i="1" dirty="0">
                          <a:solidFill>
                            <a:srgbClr val="000000"/>
                          </a:solidFill>
                          <a:latin typeface="Cambria Math" panose="02040503050406030204" pitchFamily="18" charset="0"/>
                        </a:rPr>
                        <m:t>)=</m:t>
                      </m:r>
                      <m:r>
                        <a:rPr lang="fr-FR" sz="2000" b="1" dirty="0">
                          <a:solidFill>
                            <a:srgbClr val="000000"/>
                          </a:solidFill>
                          <a:latin typeface="Cambria Math" panose="02040503050406030204" pitchFamily="18" charset="0"/>
                        </a:rPr>
                        <m:t>𝚫</m:t>
                      </m:r>
                      <m:acc>
                        <m:accPr>
                          <m:chr m:val="̂"/>
                          <m:ctrlPr>
                            <a:rPr lang="fr-FR" sz="2000" i="1" dirty="0">
                              <a:solidFill>
                                <a:srgbClr val="000000"/>
                              </a:solidFill>
                              <a:latin typeface="Cambria Math" panose="02040503050406030204" pitchFamily="18" charset="0"/>
                            </a:rPr>
                          </m:ctrlPr>
                        </m:accPr>
                        <m:e>
                          <m:r>
                            <a:rPr lang="fr-FR" sz="2000" b="1" i="1" dirty="0">
                              <a:solidFill>
                                <a:srgbClr val="000000"/>
                              </a:solidFill>
                              <a:latin typeface="Cambria Math" panose="02040503050406030204" pitchFamily="18" charset="0"/>
                            </a:rPr>
                            <m:t>𝑻</m:t>
                          </m:r>
                        </m:e>
                      </m:acc>
                      <m:sSup>
                        <m:sSupPr>
                          <m:ctrlPr>
                            <a:rPr lang="fr-FR" sz="2000" i="1" dirty="0">
                              <a:solidFill>
                                <a:srgbClr val="000000"/>
                              </a:solidFill>
                              <a:latin typeface="Cambria Math" panose="02040503050406030204" pitchFamily="18" charset="0"/>
                            </a:rPr>
                          </m:ctrlPr>
                        </m:sSupPr>
                        <m:e>
                          <m:r>
                            <a:rPr lang="fr-FR" sz="2000" i="1" dirty="0">
                              <a:solidFill>
                                <a:srgbClr val="000000"/>
                              </a:solidFill>
                              <a:latin typeface="Cambria Math" panose="02040503050406030204" pitchFamily="18" charset="0"/>
                            </a:rPr>
                            <m:t>𝑒</m:t>
                          </m:r>
                        </m:e>
                        <m:sup>
                          <m:f>
                            <m:fPr>
                              <m:ctrlPr>
                                <a:rPr lang="fr-FR" sz="2000" b="1" i="1" dirty="0" smtClean="0">
                                  <a:solidFill>
                                    <a:srgbClr val="FF0000"/>
                                  </a:solidFill>
                                  <a:latin typeface="Cambria Math" panose="02040503050406030204" pitchFamily="18" charset="0"/>
                                  <a:cs typeface="Times New Roman" panose="02020603050405020304" pitchFamily="18" charset="0"/>
                                </a:rPr>
                              </m:ctrlPr>
                            </m:fPr>
                            <m:num>
                              <m:r>
                                <a:rPr lang="fr-FR" sz="2000" b="1" i="1" dirty="0">
                                  <a:solidFill>
                                    <a:srgbClr val="FF0000"/>
                                  </a:solidFill>
                                  <a:latin typeface="Cambria Math" panose="02040503050406030204" pitchFamily="18" charset="0"/>
                                  <a:cs typeface="Times New Roman" panose="02020603050405020304" pitchFamily="18" charset="0"/>
                                </a:rPr>
                                <m:t>𝑩𝑨𝑪</m:t>
                              </m:r>
                              <m:r>
                                <a:rPr lang="fr-FR" sz="2000" b="1" dirty="0">
                                  <a:solidFill>
                                    <a:srgbClr val="FF0000"/>
                                  </a:solidFill>
                                  <a:latin typeface="Cambria Math" panose="02040503050406030204" pitchFamily="18" charset="0"/>
                                  <a:cs typeface="Times New Roman" panose="02020603050405020304" pitchFamily="18" charset="0"/>
                                </a:rPr>
                                <m:t>−</m:t>
                              </m:r>
                              <m:r>
                                <a:rPr lang="fr-FR" sz="2000" b="1" i="1" dirty="0">
                                  <a:solidFill>
                                    <a:srgbClr val="FF0000"/>
                                  </a:solidFill>
                                  <a:latin typeface="Cambria Math" panose="02040503050406030204" pitchFamily="18" charset="0"/>
                                  <a:cs typeface="Times New Roman" panose="02020603050405020304" pitchFamily="18" charset="0"/>
                                </a:rPr>
                                <m:t>𝑰</m:t>
                              </m:r>
                            </m:num>
                            <m:den>
                              <m:r>
                                <a:rPr lang="fr-FR" sz="2000" b="1" i="1" dirty="0">
                                  <a:solidFill>
                                    <a:srgbClr val="FF0000"/>
                                  </a:solidFill>
                                  <a:latin typeface="Cambria Math" panose="02040503050406030204" pitchFamily="18" charset="0"/>
                                  <a:cs typeface="Times New Roman" panose="02020603050405020304" pitchFamily="18" charset="0"/>
                                </a:rPr>
                                <m:t>𝝉</m:t>
                              </m:r>
                            </m:den>
                          </m:f>
                          <m:r>
                            <m:rPr>
                              <m:nor/>
                            </m:rPr>
                            <a:rPr lang="fr-FR" sz="2000" dirty="0">
                              <a:latin typeface="Times New Roman" panose="02020603050405020304" pitchFamily="18" charset="0"/>
                              <a:cs typeface="Times New Roman" panose="02020603050405020304" pitchFamily="18" charset="0"/>
                            </a:rPr>
                            <m:t> </m:t>
                          </m:r>
                          <m:r>
                            <a:rPr lang="fr-FR" sz="2000" i="1" dirty="0">
                              <a:solidFill>
                                <a:srgbClr val="000000"/>
                              </a:solidFill>
                              <a:latin typeface="Cambria Math" panose="02040503050406030204" pitchFamily="18" charset="0"/>
                            </a:rPr>
                            <m:t>𝑡</m:t>
                          </m:r>
                        </m:sup>
                      </m:sSup>
                    </m:oMath>
                  </a14:m>
                  <a:endParaRPr lang="fr-FR" sz="2000" dirty="0">
                    <a:latin typeface="Times New Roman" panose="02020603050405020304" pitchFamily="18" charset="0"/>
                    <a:cs typeface="Times New Roman" panose="02020603050405020304" pitchFamily="18" charset="0"/>
                  </a:endParaRPr>
                </a:p>
              </p:txBody>
            </p:sp>
          </mc:Choice>
          <mc:Fallback>
            <p:sp>
              <p:nvSpPr>
                <p:cNvPr id="50" name="Rectangle 49"/>
                <p:cNvSpPr>
                  <a:spLocks noRot="1" noChangeAspect="1" noMove="1" noResize="1" noEditPoints="1" noAdjustHandles="1" noChangeArrowheads="1" noChangeShapeType="1" noTextEdit="1"/>
                </p:cNvSpPr>
                <p:nvPr/>
              </p:nvSpPr>
              <p:spPr>
                <a:xfrm>
                  <a:off x="1072240" y="5396933"/>
                  <a:ext cx="3525324" cy="803105"/>
                </a:xfrm>
                <a:prstGeom prst="rect">
                  <a:avLst/>
                </a:prstGeom>
                <a:blipFill rotWithShape="0">
                  <a:blip r:embed="rId9"/>
                  <a:stretch>
                    <a:fillRect l="-1211" t="-3788" r="-173"/>
                  </a:stretch>
                </a:blipFill>
              </p:spPr>
              <p:txBody>
                <a:bodyPr/>
                <a:lstStyle/>
                <a:p>
                  <a:r>
                    <a:rPr lang="fr-FR">
                      <a:noFill/>
                    </a:rPr>
                    <a:t> </a:t>
                  </a:r>
                </a:p>
              </p:txBody>
            </p:sp>
          </mc:Fallback>
        </mc:AlternateContent>
      </p:grpSp>
      <p:grpSp>
        <p:nvGrpSpPr>
          <p:cNvPr id="60" name="Groupe 59"/>
          <p:cNvGrpSpPr/>
          <p:nvPr/>
        </p:nvGrpSpPr>
        <p:grpSpPr>
          <a:xfrm>
            <a:off x="10409549" y="4946176"/>
            <a:ext cx="1782451" cy="1083613"/>
            <a:chOff x="10409549" y="4946176"/>
            <a:chExt cx="1782451" cy="1083613"/>
          </a:xfrm>
        </p:grpSpPr>
        <p:sp>
          <p:nvSpPr>
            <p:cNvPr id="6" name="ZoneTexte 5"/>
            <p:cNvSpPr txBox="1"/>
            <p:nvPr/>
          </p:nvSpPr>
          <p:spPr>
            <a:xfrm>
              <a:off x="10733007" y="5106459"/>
              <a:ext cx="1458993" cy="923330"/>
            </a:xfrm>
            <a:prstGeom prst="rect">
              <a:avLst/>
            </a:prstGeom>
            <a:noFill/>
          </p:spPr>
          <p:txBody>
            <a:bodyPr wrap="square" rtlCol="0">
              <a:spAutoFit/>
            </a:bodyPr>
            <a:lstStyle/>
            <a:p>
              <a:pPr algn="ctr"/>
              <a:r>
                <a:rPr lang="fr-FR" dirty="0" smtClean="0"/>
                <a:t>Phases des coefficients d’influence</a:t>
              </a:r>
              <a:endParaRPr lang="fr-FR" dirty="0"/>
            </a:p>
          </p:txBody>
        </p:sp>
        <p:cxnSp>
          <p:nvCxnSpPr>
            <p:cNvPr id="8" name="Connecteur droit avec flèche 7"/>
            <p:cNvCxnSpPr/>
            <p:nvPr/>
          </p:nvCxnSpPr>
          <p:spPr>
            <a:xfrm flipH="1" flipV="1">
              <a:off x="10409549" y="4946176"/>
              <a:ext cx="357717" cy="319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e 55"/>
          <p:cNvGrpSpPr/>
          <p:nvPr/>
        </p:nvGrpSpPr>
        <p:grpSpPr>
          <a:xfrm>
            <a:off x="5999792" y="2970503"/>
            <a:ext cx="5181529" cy="3061596"/>
            <a:chOff x="6008070" y="2985077"/>
            <a:chExt cx="5181529" cy="3061596"/>
          </a:xfrm>
        </p:grpSpPr>
        <p:sp>
          <p:nvSpPr>
            <p:cNvPr id="32" name="ZoneTexte 31"/>
            <p:cNvSpPr txBox="1"/>
            <p:nvPr/>
          </p:nvSpPr>
          <p:spPr>
            <a:xfrm>
              <a:off x="6008070" y="2985077"/>
              <a:ext cx="245079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a:t>
              </a:r>
              <a:endParaRPr lang="fr-FR" sz="2000" dirty="0"/>
            </a:p>
          </p:txBody>
        </p:sp>
        <mc:AlternateContent xmlns:mc="http://schemas.openxmlformats.org/markup-compatibility/2006" xmlns:a14="http://schemas.microsoft.com/office/drawing/2010/main">
          <mc:Choice Requires="a14">
            <p:sp>
              <p:nvSpPr>
                <p:cNvPr id="33" name="ZoneTexte 32"/>
                <p:cNvSpPr txBox="1"/>
                <p:nvPr/>
              </p:nvSpPr>
              <p:spPr>
                <a:xfrm>
                  <a:off x="6412009" y="4478099"/>
                  <a:ext cx="47775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r>
                          <a:rPr lang="fr-FR" sz="2000" i="1" dirty="0" smtClean="0">
                            <a:latin typeface="Cambria Math" panose="02040503050406030204" pitchFamily="18" charset="0"/>
                          </a:rPr>
                          <m:t>𝑅</m:t>
                        </m:r>
                        <m:r>
                          <a:rPr lang="fr-FR" sz="2000" b="0" i="1" dirty="0" smtClean="0">
                            <a:latin typeface="Cambria Math" panose="02040503050406030204" pitchFamily="18" charset="0"/>
                          </a:rPr>
                          <m:t>𝑒</m:t>
                        </m:r>
                        <m:d>
                          <m:dPr>
                            <m:ctrlPr>
                              <a:rPr lang="fr-FR" sz="2000" b="0" i="1" dirty="0" smtClean="0">
                                <a:latin typeface="Cambria Math" panose="02040503050406030204" pitchFamily="18" charset="0"/>
                              </a:rPr>
                            </m:ctrlPr>
                          </m:dPr>
                          <m:e>
                            <m:r>
                              <a:rPr lang="fr-FR" sz="2000" b="1" i="1" dirty="0" smtClean="0">
                                <a:latin typeface="Cambria Math" panose="02040503050406030204" pitchFamily="18" charset="0"/>
                              </a:rPr>
                              <m:t>𝑩𝑨𝑪</m:t>
                            </m:r>
                          </m:e>
                        </m:d>
                        <m:r>
                          <a:rPr lang="fr-FR" sz="2000" b="1" i="1" dirty="0" smtClean="0">
                            <a:latin typeface="Cambria Math" panose="02040503050406030204" pitchFamily="18" charset="0"/>
                          </a:rPr>
                          <m:t>=</m:t>
                        </m:r>
                        <m:d>
                          <m:dPr>
                            <m:begChr m:val="|"/>
                            <m:endChr m:val="|"/>
                            <m:ctrlPr>
                              <a:rPr lang="fr-FR"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fr-FR" sz="2000"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𝑩𝑨𝑪</m:t>
                            </m:r>
                          </m:e>
                        </m:d>
                        <m:r>
                          <m:rPr>
                            <m:sty m:val="p"/>
                          </m:rPr>
                          <a:rPr lang="fr-FR" sz="20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cos</m:t>
                        </m:r>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sub>
                        </m:sSub>
                        <m:r>
                          <a:rPr lang="fr-FR"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fr-FR" sz="2000" b="1" dirty="0">
                    <a:solidFill>
                      <a:schemeClr val="tx1"/>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412009" y="4478099"/>
                  <a:ext cx="4777590" cy="400110"/>
                </a:xfrm>
                <a:prstGeom prst="rect">
                  <a:avLst/>
                </a:prstGeom>
                <a:blipFill rotWithShape="0">
                  <a:blip r:embed="rId10"/>
                  <a:stretch>
                    <a:fillRect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790880" y="5338787"/>
                  <a:ext cx="3335978" cy="707886"/>
                </a:xfrm>
                <a:prstGeom prst="rect">
                  <a:avLst/>
                </a:prstGeom>
                <a:noFill/>
              </p:spPr>
              <p:txBody>
                <a:bodyPr wrap="none" rtlCol="0">
                  <a:spAutoFit/>
                </a:bodyPr>
                <a:lstStyle/>
                <a:p>
                  <a14:m>
                    <m:oMath xmlns:m="http://schemas.openxmlformats.org/officeDocument/2006/math">
                      <m:r>
                        <a:rPr lang="fr-FR" sz="2000" i="1" smtClean="0">
                          <a:solidFill>
                            <a:srgbClr val="00B050"/>
                          </a:solidFill>
                          <a:latin typeface="Cambria Math" panose="02040503050406030204" pitchFamily="18" charset="0"/>
                          <a:ea typeface="Cambria Math" panose="02040503050406030204" pitchFamily="18" charset="0"/>
                        </a:rPr>
                        <m:t>𝜍</m:t>
                      </m:r>
                      <m:r>
                        <a:rPr lang="fr-FR" sz="2000" b="0" i="1" smtClean="0">
                          <a:solidFill>
                            <a:srgbClr val="00B050"/>
                          </a:solidFill>
                          <a:latin typeface="Cambria Math" panose="02040503050406030204" pitchFamily="18" charset="0"/>
                          <a:ea typeface="Cambria Math" panose="02040503050406030204" pitchFamily="18" charset="0"/>
                        </a:rPr>
                        <m:t>≤1→</m:t>
                      </m:r>
                    </m:oMath>
                  </a14:m>
                  <a:r>
                    <a:rPr lang="fr-FR" sz="2000" dirty="0" smtClean="0">
                      <a:solidFill>
                        <a:srgbClr val="00B050"/>
                      </a:solidFill>
                    </a:rPr>
                    <a:t> Effet Morton stable</a:t>
                  </a:r>
                </a:p>
                <a:p>
                  <a14:m>
                    <m:oMath xmlns:m="http://schemas.openxmlformats.org/officeDocument/2006/math">
                      <m:r>
                        <a:rPr lang="fr-FR" sz="2000" i="1">
                          <a:solidFill>
                            <a:srgbClr val="FF0000"/>
                          </a:solidFill>
                          <a:latin typeface="Cambria Math" panose="02040503050406030204" pitchFamily="18" charset="0"/>
                          <a:ea typeface="Cambria Math" panose="02040503050406030204" pitchFamily="18" charset="0"/>
                        </a:rPr>
                        <m:t>𝜍</m:t>
                      </m:r>
                      <m:r>
                        <a:rPr lang="fr-FR" sz="2000" b="0" i="1" smtClean="0">
                          <a:solidFill>
                            <a:srgbClr val="FF0000"/>
                          </a:solidFill>
                          <a:latin typeface="Cambria Math" panose="02040503050406030204" pitchFamily="18" charset="0"/>
                          <a:ea typeface="Cambria Math" panose="02040503050406030204" pitchFamily="18" charset="0"/>
                        </a:rPr>
                        <m:t>&gt;</m:t>
                      </m:r>
                      <m:r>
                        <a:rPr lang="fr-FR" sz="2000" i="1">
                          <a:solidFill>
                            <a:srgbClr val="FF0000"/>
                          </a:solidFill>
                          <a:latin typeface="Cambria Math" panose="02040503050406030204" pitchFamily="18" charset="0"/>
                          <a:ea typeface="Cambria Math" panose="02040503050406030204" pitchFamily="18" charset="0"/>
                        </a:rPr>
                        <m:t>1→</m:t>
                      </m:r>
                    </m:oMath>
                  </a14:m>
                  <a:r>
                    <a:rPr lang="fr-FR" sz="2000" dirty="0">
                      <a:solidFill>
                        <a:srgbClr val="FF0000"/>
                      </a:solidFill>
                    </a:rPr>
                    <a:t> Effet Morton </a:t>
                  </a:r>
                  <a:r>
                    <a:rPr lang="fr-FR" sz="2000" dirty="0" smtClean="0">
                      <a:solidFill>
                        <a:srgbClr val="FF0000"/>
                      </a:solidFill>
                    </a:rPr>
                    <a:t>instable</a:t>
                  </a:r>
                  <a:endParaRPr lang="fr-FR" sz="2000" dirty="0">
                    <a:solidFill>
                      <a:srgbClr val="FF0000"/>
                    </a:solidFill>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6790880" y="5338787"/>
                  <a:ext cx="3335978" cy="707886"/>
                </a:xfrm>
                <a:prstGeom prst="rect">
                  <a:avLst/>
                </a:prstGeom>
                <a:blipFill rotWithShape="0">
                  <a:blip r:embed="rId11"/>
                  <a:stretch>
                    <a:fillRect t="-4274" r="-914" b="-136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7832176" y="3619906"/>
                  <a:ext cx="151676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dirty="0" smtClean="0">
                                <a:solidFill>
                                  <a:schemeClr val="tx1"/>
                                </a:solidFill>
                                <a:latin typeface="Cambria Math" panose="02040503050406030204" pitchFamily="18" charset="0"/>
                                <a:cs typeface="Times New Roman" panose="02020603050405020304" pitchFamily="18" charset="0"/>
                              </a:rPr>
                            </m:ctrlPr>
                          </m:fPr>
                          <m:num>
                            <m:r>
                              <a:rPr lang="fr-FR" b="1" i="1" dirty="0">
                                <a:solidFill>
                                  <a:schemeClr val="tx1"/>
                                </a:solidFill>
                                <a:latin typeface="Cambria Math" panose="02040503050406030204" pitchFamily="18" charset="0"/>
                                <a:cs typeface="Times New Roman" panose="02020603050405020304" pitchFamily="18" charset="0"/>
                              </a:rPr>
                              <m:t>𝑩𝑨𝑪</m:t>
                            </m:r>
                            <m:r>
                              <a:rPr lang="fr-FR" b="0" dirty="0">
                                <a:solidFill>
                                  <a:schemeClr val="tx1"/>
                                </a:solidFill>
                                <a:latin typeface="Cambria Math" panose="02040503050406030204" pitchFamily="18" charset="0"/>
                                <a:cs typeface="Times New Roman" panose="02020603050405020304" pitchFamily="18" charset="0"/>
                              </a:rPr>
                              <m:t>−</m:t>
                            </m:r>
                            <m:r>
                              <a:rPr lang="fr-FR" b="0" i="1" dirty="0">
                                <a:solidFill>
                                  <a:schemeClr val="tx1"/>
                                </a:solidFill>
                                <a:latin typeface="Cambria Math" panose="02040503050406030204" pitchFamily="18" charset="0"/>
                                <a:cs typeface="Times New Roman" panose="02020603050405020304" pitchFamily="18" charset="0"/>
                              </a:rPr>
                              <m:t>𝐼</m:t>
                            </m:r>
                          </m:num>
                          <m:den>
                            <m:r>
                              <a:rPr lang="fr-FR" b="0" i="1" dirty="0">
                                <a:solidFill>
                                  <a:schemeClr val="tx1"/>
                                </a:solidFill>
                                <a:latin typeface="Cambria Math" panose="02040503050406030204" pitchFamily="18" charset="0"/>
                                <a:cs typeface="Times New Roman" panose="02020603050405020304" pitchFamily="18" charset="0"/>
                              </a:rPr>
                              <m:t>𝜏</m:t>
                            </m:r>
                          </m:den>
                        </m:f>
                        <m:r>
                          <a:rPr lang="fr-FR" b="0" i="1" dirty="0" smtClean="0">
                            <a:solidFill>
                              <a:schemeClr val="tx1"/>
                            </a:solidFill>
                            <a:latin typeface="Cambria Math" panose="02040503050406030204" pitchFamily="18" charset="0"/>
                            <a:cs typeface="Times New Roman" panose="02020603050405020304" pitchFamily="18" charset="0"/>
                          </a:rPr>
                          <m:t>&lt;0</m:t>
                        </m:r>
                      </m:oMath>
                    </m:oMathPara>
                  </a14:m>
                  <a:endParaRPr lang="fr-FR"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7832176" y="3619906"/>
                  <a:ext cx="1516762" cy="612732"/>
                </a:xfrm>
                <a:prstGeom prst="rect">
                  <a:avLst/>
                </a:prstGeom>
                <a:blipFill>
                  <a:blip r:embed="rId12"/>
                  <a:stretch>
                    <a:fillRect/>
                  </a:stretch>
                </a:blipFill>
              </p:spPr>
              <p:txBody>
                <a:bodyPr/>
                <a:lstStyle/>
                <a:p>
                  <a:r>
                    <a:rPr lang="fr-FR">
                      <a:noFill/>
                    </a:rPr>
                    <a:t> </a:t>
                  </a:r>
                </a:p>
              </p:txBody>
            </p:sp>
          </mc:Fallback>
        </mc:AlternateContent>
      </p:grpSp>
      <p:grpSp>
        <p:nvGrpSpPr>
          <p:cNvPr id="58" name="Groupe 57"/>
          <p:cNvGrpSpPr/>
          <p:nvPr/>
        </p:nvGrpSpPr>
        <p:grpSpPr>
          <a:xfrm>
            <a:off x="6103634" y="937353"/>
            <a:ext cx="4765182" cy="1421772"/>
            <a:chOff x="6103634" y="937353"/>
            <a:chExt cx="4765182" cy="1421772"/>
          </a:xfrm>
        </p:grpSpPr>
        <p:grpSp>
          <p:nvGrpSpPr>
            <p:cNvPr id="11" name="Groupe 10"/>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2" name="Rectangle 11"/>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p:cxnSp>
            <p:nvCxnSpPr>
              <p:cNvPr id="13" name="Connecteur droit avec flèche 12"/>
              <p:cNvCxnSpPr>
                <a:stCxn id="12" idx="3"/>
                <a:endCxn id="2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21" idx="3"/>
                <a:endCxn id="2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e 14"/>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9" name="Rectangle 28"/>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15"/>
                      <a:stretch>
                        <a:fillRect/>
                      </a:stretch>
                    </a:blipFill>
                  </p:spPr>
                  <p:txBody>
                    <a:bodyPr/>
                    <a:lstStyle/>
                    <a:p>
                      <a:r>
                        <a:rPr lang="fr-FR">
                          <a:noFill/>
                        </a:rPr>
                        <a:t> </a:t>
                      </a:r>
                    </a:p>
                  </p:txBody>
                </p:sp>
              </mc:Fallback>
            </mc:AlternateContent>
            <p:cxnSp>
              <p:nvCxnSpPr>
                <p:cNvPr id="30" name="Connecteur droit avec flèche 29"/>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rganigramme : Ou 34"/>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6" name="Groupe 15"/>
              <p:cNvGrpSpPr/>
              <p:nvPr/>
            </p:nvGrpSpPr>
            <p:grpSpPr>
              <a:xfrm>
                <a:off x="985303" y="4958982"/>
                <a:ext cx="4775416" cy="687229"/>
                <a:chOff x="2254150" y="2231710"/>
                <a:chExt cx="9290150" cy="1342134"/>
              </a:xfrm>
            </p:grpSpPr>
            <p:cxnSp>
              <p:nvCxnSpPr>
                <p:cNvPr id="24" name="Connecteur droit avec flèche 23"/>
                <p:cNvCxnSpPr>
                  <a:stCxn id="2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7" name="Connecteur droit avec flèche 26"/>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8" name="Connecteur droit avec flèche 27"/>
                <p:cNvCxnSpPr>
                  <a:stCxn id="35"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Rectangle 16"/>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6"/>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20"/>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21"/>
                    <a:stretch>
                      <a:fillRect/>
                    </a:stretch>
                  </a:blipFill>
                  <a:ln w="19050">
                    <a:solidFill>
                      <a:schemeClr val="tx1"/>
                    </a:solidFill>
                    <a:prstDash val="dash"/>
                  </a:ln>
                </p:spPr>
                <p:txBody>
                  <a:bodyPr/>
                  <a:lstStyle/>
                  <a:p>
                    <a:r>
                      <a:rPr lang="fr-FR">
                        <a:noFill/>
                      </a:rPr>
                      <a:t> </a:t>
                    </a:r>
                  </a:p>
                </p:txBody>
              </p:sp>
            </mc:Fallback>
          </mc:AlternateContent>
          <p:sp>
            <p:nvSpPr>
              <p:cNvPr id="23" name="Flèche gauche 22"/>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57" name="Rectangle 56"/>
            <p:cNvSpPr/>
            <p:nvPr/>
          </p:nvSpPr>
          <p:spPr>
            <a:xfrm>
              <a:off x="6771565" y="937353"/>
              <a:ext cx="3637984" cy="369332"/>
            </a:xfrm>
            <a:prstGeom prst="rect">
              <a:avLst/>
            </a:prstGeom>
          </p:spPr>
          <p:txBody>
            <a:bodyPr wrap="none">
              <a:spAutoFit/>
            </a:bodyPr>
            <a:lstStyle/>
            <a:p>
              <a:r>
                <a:rPr lang="fr-FR" dirty="0" smtClean="0"/>
                <a:t>Rappel «</a:t>
              </a:r>
              <a:r>
                <a:rPr lang="fr-FR" dirty="0"/>
                <a:t> système » de l’effet Morton</a:t>
              </a:r>
            </a:p>
          </p:txBody>
        </p:sp>
      </p:grpSp>
      <p:sp>
        <p:nvSpPr>
          <p:cNvPr id="5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283231" y="1737227"/>
                <a:ext cx="3212482" cy="37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𝜏</m:t>
                      </m:r>
                      <m:r>
                        <a:rPr lang="fr-FR" b="1" i="0" smtClean="0">
                          <a:latin typeface="Cambria Math" panose="02040503050406030204" pitchFamily="18" charset="0"/>
                        </a:rPr>
                        <m:t>𝚫</m:t>
                      </m:r>
                      <m:acc>
                        <m:accPr>
                          <m:chr m:val="̇"/>
                          <m:ctrlPr>
                            <a:rPr lang="fr-FR" b="1" i="1">
                              <a:latin typeface="Cambria Math" panose="02040503050406030204" pitchFamily="18" charset="0"/>
                            </a:rPr>
                          </m:ctrlPr>
                        </m:accPr>
                        <m:e>
                          <m:r>
                            <a:rPr lang="fr-FR" b="1" i="1">
                              <a:latin typeface="Cambria Math" panose="02040503050406030204" pitchFamily="18" charset="0"/>
                            </a:rPr>
                            <m:t>𝑻</m:t>
                          </m:r>
                        </m:e>
                      </m:acc>
                      <m:d>
                        <m:dPr>
                          <m:ctrlPr>
                            <a:rPr lang="fr-FR" b="1" i="1">
                              <a:latin typeface="Cambria Math" panose="02040503050406030204" pitchFamily="18" charset="0"/>
                            </a:rPr>
                          </m:ctrlPr>
                        </m:dPr>
                        <m:e>
                          <m:r>
                            <a:rPr lang="fr-FR" b="0" i="1">
                              <a:latin typeface="Cambria Math" panose="02040503050406030204" pitchFamily="18" charset="0"/>
                            </a:rPr>
                            <m:t>𝑡</m:t>
                          </m:r>
                        </m:e>
                      </m:d>
                      <m:r>
                        <a:rPr lang="fr-FR" b="0" i="0">
                          <a:latin typeface="Cambria Math" panose="02040503050406030204" pitchFamily="18" charset="0"/>
                        </a:rPr>
                        <m:t>+</m:t>
                      </m:r>
                      <m:d>
                        <m:dPr>
                          <m:begChr m:val="["/>
                          <m:endChr m:val="]"/>
                          <m:ctrlPr>
                            <a:rPr lang="fr-FR" b="0" i="1" smtClean="0">
                              <a:latin typeface="Cambria Math" panose="02040503050406030204" pitchFamily="18" charset="0"/>
                            </a:rPr>
                          </m:ctrlPr>
                        </m:dPr>
                        <m:e>
                          <m:r>
                            <a:rPr lang="fr-FR" b="1">
                              <a:latin typeface="Cambria Math" panose="02040503050406030204" pitchFamily="18" charset="0"/>
                            </a:rPr>
                            <m:t>𝚫</m:t>
                          </m:r>
                          <m:r>
                            <a:rPr lang="fr-FR" b="1" i="1">
                              <a:latin typeface="Cambria Math" panose="02040503050406030204" pitchFamily="18" charset="0"/>
                            </a:rPr>
                            <m:t>𝑻</m:t>
                          </m:r>
                          <m:d>
                            <m:dPr>
                              <m:ctrlPr>
                                <a:rPr lang="fr-FR" b="1" i="1">
                                  <a:latin typeface="Cambria Math" panose="02040503050406030204" pitchFamily="18" charset="0"/>
                                </a:rPr>
                              </m:ctrlPr>
                            </m:dPr>
                            <m:e>
                              <m:r>
                                <a:rPr lang="fr-FR" i="1">
                                  <a:latin typeface="Cambria Math" panose="02040503050406030204" pitchFamily="18" charset="0"/>
                                </a:rPr>
                                <m:t>𝑡</m:t>
                              </m:r>
                            </m:e>
                          </m:d>
                          <m:r>
                            <a:rPr lang="fr-FR" b="1" i="1">
                              <a:latin typeface="Cambria Math" panose="02040503050406030204" pitchFamily="18" charset="0"/>
                            </a:rPr>
                            <m:t>−</m:t>
                          </m:r>
                          <m:sSub>
                            <m:sSubPr>
                              <m:ctrlPr>
                                <a:rPr lang="fr-FR" i="1">
                                  <a:latin typeface="Cambria Math" panose="02040503050406030204" pitchFamily="18" charset="0"/>
                                </a:rPr>
                              </m:ctrlPr>
                            </m:sSubPr>
                            <m:e>
                              <m:r>
                                <a:rPr lang="fr-FR" b="1">
                                  <a:latin typeface="Cambria Math" panose="02040503050406030204" pitchFamily="18" charset="0"/>
                                </a:rPr>
                                <m:t>𝚫</m:t>
                              </m:r>
                              <m:r>
                                <a:rPr lang="fr-FR" b="1" i="1">
                                  <a:latin typeface="Cambria Math" panose="02040503050406030204" pitchFamily="18" charset="0"/>
                                </a:rPr>
                                <m:t>𝑻</m:t>
                              </m:r>
                            </m:e>
                            <m:sub>
                              <m:r>
                                <a:rPr lang="fr-FR" b="1" i="1">
                                  <a:latin typeface="Cambria Math" panose="02040503050406030204" pitchFamily="18" charset="0"/>
                                </a:rPr>
                                <m:t>𝒔𝒕𝒂</m:t>
                              </m:r>
                            </m:sub>
                          </m:sSub>
                        </m:e>
                      </m:d>
                      <m:r>
                        <a:rPr lang="fr-FR" b="0" i="0">
                          <a:latin typeface="Cambria Math" panose="02040503050406030204" pitchFamily="18" charset="0"/>
                        </a:rPr>
                        <m:t>=</m:t>
                      </m:r>
                      <m:r>
                        <a:rPr lang="fr-FR" b="0" i="0" smtClean="0">
                          <a:latin typeface="Cambria Math" panose="02040503050406030204" pitchFamily="18" charset="0"/>
                        </a:rPr>
                        <m:t>0</m:t>
                      </m:r>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1283231" y="1737227"/>
                <a:ext cx="3212482" cy="377989"/>
              </a:xfrm>
              <a:prstGeom prst="rect">
                <a:avLst/>
              </a:prstGeom>
              <a:blipFill rotWithShape="0">
                <a:blip r:embed="rId22"/>
                <a:stretch>
                  <a:fillRect/>
                </a:stretch>
              </a:blipFill>
            </p:spPr>
            <p:txBody>
              <a:bodyPr/>
              <a:lstStyle/>
              <a:p>
                <a:r>
                  <a:rPr lang="fr-FR">
                    <a:noFill/>
                  </a:rPr>
                  <a:t> </a:t>
                </a:r>
              </a:p>
            </p:txBody>
          </p:sp>
        </mc:Fallback>
      </mc:AlternateContent>
    </p:spTree>
    <p:custDataLst>
      <p:tags r:id="rId1"/>
    </p:custDataLst>
    <p:extLst>
      <p:ext uri="{BB962C8B-B14F-4D97-AF65-F5344CB8AC3E}">
        <p14:creationId xmlns:p14="http://schemas.microsoft.com/office/powerpoint/2010/main" val="3692452578"/>
      </p:ext>
    </p:extLst>
  </p:cSld>
  <p:clrMapOvr>
    <a:masterClrMapping/>
  </p:clrMapOvr>
  <mc:AlternateContent xmlns:mc="http://schemas.openxmlformats.org/markup-compatibility/2006">
    <mc:Choice xmlns:p14="http://schemas.microsoft.com/office/powerpoint/2010/main" Requires="p14">
      <p:transition spd="slow" p14:dur="2000" advTm="67210"/>
    </mc:Choice>
    <mc:Fallback>
      <p:transition spd="slow" advTm="672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Les briques nécessaires pour simuler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4"/>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5"/>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6"/>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200" dirty="0" smtClean="0"/>
                  <a:t>Trouver </a:t>
                </a:r>
                <a:r>
                  <a:rPr lang="fr-FR" sz="2200" dirty="0"/>
                  <a:t>le bon compromis entre le temps de calcul / qualité </a:t>
                </a:r>
                <a:r>
                  <a:rPr lang="fr-FR" sz="2200" dirty="0" smtClean="0"/>
                  <a:t>des résultats</a:t>
                </a:r>
              </a:p>
              <a:p>
                <a:pPr algn="ctr"/>
                <a14:m>
                  <m:oMath xmlns:m="http://schemas.openxmlformats.org/officeDocument/2006/math">
                    <m:r>
                      <a:rPr lang="fr-FR" sz="2200" i="1" smtClean="0">
                        <a:latin typeface="Cambria Math" panose="02040503050406030204" pitchFamily="18" charset="0"/>
                        <a:ea typeface="Cambria Math" panose="02040503050406030204" pitchFamily="18" charset="0"/>
                      </a:rPr>
                      <m:t>→</m:t>
                    </m:r>
                  </m:oMath>
                </a14:m>
                <a:r>
                  <a:rPr lang="fr-FR" sz="2200" dirty="0" smtClean="0"/>
                  <a:t> ainsi proposer une méthode d’analyse adaptée dans un cadre industriel</a:t>
                </a:r>
                <a:endParaRPr lang="fr-FR" sz="22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a:stretch>
              </a:blipFill>
            </p:spPr>
            <p:txBody>
              <a:bodyPr/>
              <a:lstStyle/>
              <a:p>
                <a:r>
                  <a:rPr lang="fr-FR">
                    <a:noFill/>
                  </a:rPr>
                  <a:t> </a:t>
                </a:r>
              </a:p>
            </p:txBody>
          </p:sp>
        </mc:Fallback>
      </mc:AlternateContent>
      <p:sp>
        <p:nvSpPr>
          <p:cNvPr id="4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95770902"/>
      </p:ext>
    </p:extLst>
  </p:cSld>
  <p:clrMapOvr>
    <a:masterClrMapping/>
  </p:clrMapOvr>
  <mc:AlternateContent xmlns:mc="http://schemas.openxmlformats.org/markup-compatibility/2006">
    <mc:Choice xmlns:p14="http://schemas.microsoft.com/office/powerpoint/2010/main" Requires="p14">
      <p:transition spd="slow" p14:dur="2000" advTm="8030"/>
    </mc:Choice>
    <mc:Fallback>
      <p:transition spd="slow" advTm="8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18301" y="5630191"/>
              <a:ext cx="3768019"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36797"/>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sp>
            <p:nvSpPr>
              <p:cNvPr id="130" name="ZoneTexte 129"/>
              <p:cNvSpPr txBox="1"/>
              <p:nvPr/>
            </p:nvSpPr>
            <p:spPr>
              <a:xfrm>
                <a:off x="6359012" y="5478502"/>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flexible, considère l’influence du mode de flexion.</a:t>
                </a:r>
                <a:endParaRPr lang="fr-FR" dirty="0"/>
              </a:p>
            </p:txBody>
          </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Modélisation filaire par des poutres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295997" y="5911257"/>
                <a:ext cx="5263300"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rPr>
                        <m:t>𝑴</m:t>
                      </m:r>
                      <m:acc>
                        <m:accPr>
                          <m:chr m:val="̈"/>
                          <m:ctrlPr>
                            <a:rPr lang="fr-FR" sz="2000" b="1"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d>
                        <m:dPr>
                          <m:begChr m:val="["/>
                          <m:endChr m:val="]"/>
                          <m:ctrlPr>
                            <a:rPr lang="fr-FR" sz="2000" b="0" i="1">
                              <a:latin typeface="Cambria Math" panose="02040503050406030204" pitchFamily="18" charset="0"/>
                            </a:rPr>
                          </m:ctrlPr>
                        </m:dPr>
                        <m:e>
                          <m:r>
                            <a:rPr lang="fr-FR" sz="2000" b="1" i="1">
                              <a:latin typeface="Cambria Math" panose="02040503050406030204" pitchFamily="18" charset="0"/>
                            </a:rPr>
                            <m:t>𝑪</m:t>
                          </m:r>
                          <m:r>
                            <a:rPr lang="fr-FR" sz="2000" b="0" i="0">
                              <a:latin typeface="Cambria Math" panose="02040503050406030204" pitchFamily="18" charset="0"/>
                            </a:rPr>
                            <m:t>+</m:t>
                          </m:r>
                          <m:r>
                            <a:rPr lang="fr-FR" sz="2000" b="1" i="1">
                              <a:latin typeface="Cambria Math" panose="02040503050406030204" pitchFamily="18" charset="0"/>
                            </a:rPr>
                            <m:t>𝑮</m:t>
                          </m:r>
                          <m:d>
                            <m:dPr>
                              <m:ctrlPr>
                                <a:rPr lang="fr-FR" sz="2000" b="1" i="1">
                                  <a:latin typeface="Cambria Math" panose="02040503050406030204" pitchFamily="18" charset="0"/>
                                </a:rPr>
                              </m:ctrlPr>
                            </m:dPr>
                            <m:e>
                              <m:r>
                                <m:rPr>
                                  <m:sty m:val="p"/>
                                </m:rPr>
                                <a:rPr lang="fr-FR" sz="2000" b="0" i="0">
                                  <a:latin typeface="Cambria Math" panose="02040503050406030204" pitchFamily="18" charset="0"/>
                                </a:rPr>
                                <m:t>Ω</m:t>
                              </m:r>
                            </m:e>
                          </m:d>
                        </m:e>
                      </m:d>
                      <m:acc>
                        <m:accPr>
                          <m:chr m:val="̇"/>
                          <m:ctrlPr>
                            <a:rPr lang="fr-FR" sz="2000" b="0" i="1">
                              <a:latin typeface="Cambria Math" panose="02040503050406030204" pitchFamily="18" charset="0"/>
                            </a:rPr>
                          </m:ctrlPr>
                        </m:accPr>
                        <m:e>
                          <m:r>
                            <a:rPr lang="fr-FR" sz="2000" b="1" i="1">
                              <a:latin typeface="Cambria Math" panose="02040503050406030204" pitchFamily="18" charset="0"/>
                            </a:rPr>
                            <m:t>𝒒</m:t>
                          </m:r>
                        </m:e>
                      </m:acc>
                      <m:r>
                        <a:rPr lang="fr-FR" sz="2000" b="0" i="0">
                          <a:latin typeface="Cambria Math" panose="02040503050406030204" pitchFamily="18" charset="0"/>
                        </a:rPr>
                        <m:t>+</m:t>
                      </m:r>
                      <m:r>
                        <a:rPr lang="fr-FR" sz="2000" b="1" i="1">
                          <a:latin typeface="Cambria Math" panose="02040503050406030204" pitchFamily="18" charset="0"/>
                        </a:rPr>
                        <m:t>𝑲𝒒</m:t>
                      </m:r>
                      <m:r>
                        <a:rPr lang="fr-FR" sz="2000" b="0" i="0">
                          <a:latin typeface="Cambria Math" panose="02040503050406030204" pitchFamily="18" charset="0"/>
                        </a:rPr>
                        <m:t>=</m:t>
                      </m:r>
                      <m:sSub>
                        <m:sSubPr>
                          <m:ctrlPr>
                            <a:rPr lang="fr-FR" sz="2000" b="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𝑮</m:t>
                          </m:r>
                        </m:sub>
                      </m:sSub>
                      <m:r>
                        <a:rPr lang="fr-FR" sz="2000" b="1" i="1" smtClean="0">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𝒑𝒂𝒍𝒊𝒆𝒓</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b="1" i="1">
                              <a:latin typeface="Cambria Math" panose="02040503050406030204" pitchFamily="18" charset="0"/>
                            </a:rPr>
                            <m:t>𝑭</m:t>
                          </m:r>
                        </m:e>
                        <m:sub>
                          <m:r>
                            <a:rPr lang="fr-FR" sz="2000" b="1" i="1">
                              <a:latin typeface="Cambria Math" panose="02040503050406030204" pitchFamily="18" charset="0"/>
                            </a:rPr>
                            <m:t>𝑼</m:t>
                          </m:r>
                        </m:sub>
                      </m:sSub>
                    </m:oMath>
                  </m:oMathPara>
                </a14:m>
                <a:endParaRPr lang="fr-FR" sz="2000" b="1" dirty="0"/>
              </a:p>
            </p:txBody>
          </p:sp>
        </mc:Choice>
        <mc:Fallback xmlns="">
          <p:sp>
            <p:nvSpPr>
              <p:cNvPr id="75" name="Rectangle 74"/>
              <p:cNvSpPr>
                <a:spLocks noRot="1" noChangeAspect="1" noMove="1" noResize="1" noEditPoints="1" noAdjustHandles="1" noChangeArrowheads="1" noChangeShapeType="1" noTextEdit="1"/>
              </p:cNvSpPr>
              <p:nvPr/>
            </p:nvSpPr>
            <p:spPr>
              <a:xfrm>
                <a:off x="4295997" y="5911257"/>
                <a:ext cx="5263300" cy="427618"/>
              </a:xfrm>
              <a:prstGeom prst="rect">
                <a:avLst/>
              </a:prstGeom>
              <a:blipFill rotWithShape="0">
                <a:blip r:embed="rId14"/>
                <a:stretch>
                  <a:fillRect b="-12857"/>
                </a:stretch>
              </a:blipFill>
            </p:spPr>
            <p:txBody>
              <a:bodyPr/>
              <a:lstStyle/>
              <a:p>
                <a:r>
                  <a:rPr lang="fr-FR">
                    <a:noFill/>
                  </a:rPr>
                  <a:t> </a:t>
                </a:r>
              </a:p>
            </p:txBody>
          </p:sp>
        </mc:Fallback>
      </mc:AlternateContent>
      <p:sp>
        <p:nvSpPr>
          <p:cNvPr id="76" name="ZoneTexte 75"/>
          <p:cNvSpPr txBox="1"/>
          <p:nvPr/>
        </p:nvSpPr>
        <p:spPr>
          <a:xfrm>
            <a:off x="1085086" y="5911257"/>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59307" y="479739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242593"/>
      </p:ext>
    </p:extLst>
  </p:cSld>
  <p:clrMapOvr>
    <a:masterClrMapping/>
  </p:clrMapOvr>
  <mc:AlternateContent xmlns:mc="http://schemas.openxmlformats.org/markup-compatibility/2006">
    <mc:Choice xmlns:p14="http://schemas.microsoft.com/office/powerpoint/2010/main" Requires="p14">
      <p:transition spd="slow" p14:dur="2000" advTm="62741"/>
    </mc:Choice>
    <mc:Fallback>
      <p:transition spd="slow" advTm="6274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Limitée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5096544"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des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5096544" cy="394210"/>
                  </a:xfrm>
                  <a:prstGeom prst="rect">
                    <a:avLst/>
                  </a:prstGeom>
                  <a:blipFill rotWithShape="0">
                    <a:blip r:embed="rId4"/>
                    <a:stretch>
                      <a:fillRect l="-837"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4461227"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Adaptée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
        <p:nvSpPr>
          <p:cNvPr id="7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31395558"/>
      </p:ext>
    </p:extLst>
  </p:cSld>
  <p:clrMapOvr>
    <a:masterClrMapping/>
  </p:clrMapOvr>
  <mc:AlternateContent xmlns:mc="http://schemas.openxmlformats.org/markup-compatibility/2006">
    <mc:Choice xmlns:p14="http://schemas.microsoft.com/office/powerpoint/2010/main" Requires="p14">
      <p:transition spd="slow" p14:dur="2000" advTm="60730"/>
    </mc:Choice>
    <mc:Fallback>
      <p:transition spd="slow" advTm="60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4"/>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a:t>
            </a:r>
            <a:r>
              <a:rPr lang="fr-FR" dirty="0"/>
              <a:t>grand pas </a:t>
            </a:r>
            <a:r>
              <a:rPr lang="fr-FR" dirty="0" smtClean="0"/>
              <a:t>de temps</a:t>
            </a:r>
          </a:p>
          <a:p>
            <a:pPr marL="285750" indent="-285750">
              <a:buFont typeface="Arial" panose="020B0604020202020204" pitchFamily="34" charset="0"/>
              <a:buChar char="•"/>
            </a:pPr>
            <a:r>
              <a:rPr lang="fr-FR" b="1" dirty="0" smtClean="0"/>
              <a:t>Réduire le temps de calcul</a:t>
            </a:r>
            <a:endParaRPr lang="fr-FR" b="1" dirty="0"/>
          </a:p>
        </p:txBody>
      </p:sp>
      <p:sp>
        <p:nvSpPr>
          <p:cNvPr id="56" name="ZoneTexte 55"/>
          <p:cNvSpPr txBox="1"/>
          <p:nvPr/>
        </p:nvSpPr>
        <p:spPr>
          <a:xfrm>
            <a:off x="6363007" y="2865652"/>
            <a:ext cx="5686018"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Utilisée dans le modèle non linéaire à 4DDL (nombre de degrés de liberté faible)</a:t>
            </a:r>
            <a:endParaRPr lang="fr-FR" dirty="0"/>
          </a:p>
        </p:txBody>
      </p:sp>
      <p:sp>
        <p:nvSpPr>
          <p:cNvPr id="57" name="ZoneTexte 56"/>
          <p:cNvSpPr txBox="1"/>
          <p:nvPr/>
        </p:nvSpPr>
        <p:spPr>
          <a:xfrm>
            <a:off x="6391839" y="4342980"/>
            <a:ext cx="5000062" cy="1200329"/>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Efficace lorsque le rotor est très amorti et nombre des degrés de liberté élevé. </a:t>
            </a:r>
          </a:p>
          <a:p>
            <a:pPr marL="742950" lvl="1" indent="-285750">
              <a:buFont typeface="Arial" panose="020B0604020202020204" pitchFamily="34" charset="0"/>
              <a:buChar char="•"/>
            </a:pPr>
            <a:r>
              <a:rPr lang="fr-FR" dirty="0" smtClean="0"/>
              <a:t>Utilisé dans le modèle non linéaire à NDDL.</a:t>
            </a:r>
            <a:endParaRPr lang="fr-FR" dirty="0"/>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47551888"/>
      </p:ext>
    </p:extLst>
  </p:cSld>
  <p:clrMapOvr>
    <a:masterClrMapping/>
  </p:clrMapOvr>
  <mc:AlternateContent xmlns:mc="http://schemas.openxmlformats.org/markup-compatibility/2006">
    <mc:Choice xmlns:p14="http://schemas.microsoft.com/office/powerpoint/2010/main" Requires="p14">
      <p:transition spd="slow" p14:dur="2000" advTm="69307"/>
    </mc:Choice>
    <mc:Fallback>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694060" y="956765"/>
            <a:ext cx="7806561" cy="400110"/>
          </a:xfrm>
          <a:prstGeom prst="rect">
            <a:avLst/>
          </a:prstGeom>
          <a:noFill/>
        </p:spPr>
        <p:txBody>
          <a:bodyPr wrap="none" rtlCol="0">
            <a:spAutoFit/>
          </a:bodyPr>
          <a:lstStyle/>
          <a:p>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72800" cy="369332"/>
          </a:xfrm>
          <a:prstGeom prst="rect">
            <a:avLst/>
          </a:prstGeom>
        </p:spPr>
        <p:txBody>
          <a:bodyPr wrap="none">
            <a:spAutoFit/>
          </a:bodyPr>
          <a:lstStyle/>
          <a:p>
            <a:pPr marL="285750" indent="-285750">
              <a:buFont typeface="Wingdings" panose="05000000000000000000" pitchFamily="2" charset="2"/>
              <a:buChar char="q"/>
            </a:pPr>
            <a:r>
              <a:rPr lang="fr-FR" dirty="0"/>
              <a:t>L</a:t>
            </a:r>
            <a:r>
              <a:rPr lang="fr-FR" dirty="0" smtClean="0"/>
              <a:t>’équation 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8499186" cy="369332"/>
              </a:xfrm>
              <a:prstGeom prst="rect">
                <a:avLst/>
              </a:prstGeom>
            </p:spPr>
            <p:txBody>
              <a:bodyPr wrap="none">
                <a:spAutoFit/>
              </a:bodyPr>
              <a:lstStyle/>
              <a:p>
                <a:pPr marL="285750" indent="-285750">
                  <a:buFont typeface="Wingdings" panose="05000000000000000000" pitchFamily="2" charset="2"/>
                  <a:buChar char="q"/>
                </a:pPr>
                <a:r>
                  <a:rPr lang="fr-FR" dirty="0" smtClean="0"/>
                  <a:t>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visqueuse</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8499186" cy="369332"/>
              </a:xfrm>
              <a:prstGeom prst="rect">
                <a:avLst/>
              </a:prstGeom>
              <a:blipFill rotWithShape="0">
                <a:blip r:embed="rId5"/>
                <a:stretch>
                  <a:fillRect l="-502" t="-8197" b="-24590"/>
                </a:stretch>
              </a:blipFill>
            </p:spPr>
            <p:txBody>
              <a:bodyPr/>
              <a:lstStyle/>
              <a:p>
                <a:r>
                  <a:rPr lang="fr-FR">
                    <a:noFill/>
                  </a:rPr>
                  <a:t> </a:t>
                </a:r>
              </a:p>
            </p:txBody>
          </p:sp>
        </mc:Fallback>
      </mc:AlternateContent>
      <p:sp>
        <p:nvSpPr>
          <p:cNvPr id="89" name="Ellipse 88"/>
          <p:cNvSpPr/>
          <p:nvPr/>
        </p:nvSpPr>
        <p:spPr>
          <a:xfrm>
            <a:off x="8498158" y="4615922"/>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8991600" y="4191985"/>
            <a:ext cx="526019" cy="42393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304612" y="1378930"/>
            <a:ext cx="4798381" cy="2030571"/>
            <a:chOff x="7488945" y="1953113"/>
            <a:chExt cx="4798381" cy="2030571"/>
          </a:xfrm>
        </p:grpSpPr>
        <p:sp>
          <p:nvSpPr>
            <p:cNvPr id="94" name="Rectangle 93"/>
            <p:cNvSpPr/>
            <p:nvPr/>
          </p:nvSpPr>
          <p:spPr>
            <a:xfrm>
              <a:off x="7812952" y="1953113"/>
              <a:ext cx="4350022"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45298" y="2689866"/>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45298" y="2689866"/>
                  <a:ext cx="2422458" cy="427746"/>
                </a:xfrm>
                <a:prstGeom prst="rect">
                  <a:avLst/>
                </a:prstGeom>
                <a:blipFill rotWithShape="0">
                  <a:blip r:embed="rId6"/>
                  <a:stretch>
                    <a:fillRect b="-7143"/>
                  </a:stretch>
                </a:blipFill>
              </p:spPr>
              <p:txBody>
                <a:bodyPr/>
                <a:lstStyle/>
                <a:p>
                  <a:r>
                    <a:rPr lang="fr-FR">
                      <a:noFill/>
                    </a:rPr>
                    <a:t> </a:t>
                  </a:r>
                </a:p>
              </p:txBody>
            </p:sp>
          </mc:Fallback>
        </mc:AlternateContent>
        <p:sp>
          <p:nvSpPr>
            <p:cNvPr id="31" name="Rectangle 30"/>
            <p:cNvSpPr/>
            <p:nvPr/>
          </p:nvSpPr>
          <p:spPr>
            <a:xfrm>
              <a:off x="7488945" y="2036795"/>
              <a:ext cx="4798381" cy="646331"/>
            </a:xfrm>
            <a:prstGeom prst="rect">
              <a:avLst/>
            </a:prstGeom>
          </p:spPr>
          <p:txBody>
            <a:bodyPr wrap="square">
              <a:spAutoFit/>
            </a:bodyPr>
            <a:lstStyle/>
            <a:p>
              <a:pPr algn="ctr"/>
              <a:r>
                <a:rPr lang="fr-FR" dirty="0" smtClean="0"/>
                <a:t>Fisher-</a:t>
              </a:r>
              <a:r>
                <a:rPr lang="fr-FR" dirty="0" err="1" smtClean="0"/>
                <a:t>Burmerster</a:t>
              </a:r>
              <a:r>
                <a:rPr lang="fr-FR" dirty="0" smtClean="0"/>
                <a:t> ont écrit la contrainte supplémentaire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812951" y="3109529"/>
                  <a:ext cx="4467249"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𝑟𝑢𝑝𝑡𝑢𝑟𝑒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𝑑𝑒</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m:t>
                                </m:r>
                                <m:d>
                                  <m:dPr>
                                    <m:endChr m:val="]"/>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e>
                                </m:d>
                                <m:r>
                                  <a:rPr lang="fr-FR" b="0" i="1" smtClean="0">
                                    <a:latin typeface="Cambria Math" panose="02040503050406030204" pitchFamily="18" charset="0"/>
                                    <a:ea typeface="Cambria Math" panose="02040503050406030204" pitchFamily="18" charset="0"/>
                                  </a:rPr>
                                  <m:t>        </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812951" y="3109529"/>
                  <a:ext cx="4467249"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546733" cy="369332"/>
          </a:xfrm>
          <a:prstGeom prst="rect">
            <a:avLst/>
          </a:prstGeom>
        </p:spPr>
        <p:txBody>
          <a:bodyPr wrap="none">
            <a:spAutoFit/>
          </a:bodyPr>
          <a:lstStyle/>
          <a:p>
            <a:pPr marL="285750" indent="-285750">
              <a:buFont typeface="Wingdings" panose="05000000000000000000" pitchFamily="2" charset="2"/>
              <a:buChar char="q"/>
            </a:pPr>
            <a:r>
              <a:rPr lang="fr-FR" dirty="0" smtClean="0"/>
              <a:t>Pour bien déterminer le flux thermique avec un moindre </a:t>
            </a:r>
            <a:r>
              <a:rPr lang="fr-FR" dirty="0"/>
              <a:t>e</a:t>
            </a:r>
            <a:r>
              <a:rPr lang="fr-FR" dirty="0" smtClean="0"/>
              <a:t>ffort de calcul , la </a:t>
            </a:r>
            <a:r>
              <a:rPr lang="fr-FR" dirty="0"/>
              <a:t>m</a:t>
            </a:r>
            <a:r>
              <a:rPr lang="fr-FR" dirty="0" smtClean="0"/>
              <a:t>éthode </a:t>
            </a:r>
            <a:r>
              <a:rPr lang="fr-FR" dirty="0"/>
              <a:t>spectrale a été </a:t>
            </a:r>
            <a:r>
              <a:rPr lang="fr-FR" dirty="0" smtClean="0"/>
              <a:t>utilisée</a:t>
            </a:r>
            <a:endParaRPr lang="fr-FR" dirty="0"/>
          </a:p>
        </p:txBody>
      </p:sp>
      <p:grpSp>
        <p:nvGrpSpPr>
          <p:cNvPr id="6" name="Groupe 5"/>
          <p:cNvGrpSpPr/>
          <p:nvPr/>
        </p:nvGrpSpPr>
        <p:grpSpPr>
          <a:xfrm>
            <a:off x="450073" y="1528769"/>
            <a:ext cx="7231216" cy="1988366"/>
            <a:chOff x="450073" y="1528769"/>
            <a:chExt cx="7231216" cy="1988366"/>
          </a:xfrm>
        </p:grpSpPr>
        <p:sp>
          <p:nvSpPr>
            <p:cNvPr id="9" name="Rectangle 8"/>
            <p:cNvSpPr/>
            <p:nvPr/>
          </p:nvSpPr>
          <p:spPr>
            <a:xfrm>
              <a:off x="608580" y="1528769"/>
              <a:ext cx="3920560" cy="369332"/>
            </a:xfrm>
            <a:prstGeom prst="rect">
              <a:avLst/>
            </a:prstGeom>
          </p:spPr>
          <p:txBody>
            <a:bodyPr wrap="none">
              <a:spAutoFit/>
            </a:bodyPr>
            <a:lstStyle/>
            <a:p>
              <a:pPr marL="285750" indent="-285750">
                <a:buFont typeface="Wingdings" panose="05000000000000000000" pitchFamily="2" charset="2"/>
                <a:buChar char="q"/>
              </a:pPr>
              <a:r>
                <a:rPr lang="fr-FR" dirty="0" smtClean="0"/>
                <a:t>L’équation </a:t>
              </a:r>
              <a:r>
                <a:rPr lang="fr-FR" dirty="0"/>
                <a:t>de </a:t>
              </a:r>
              <a:r>
                <a:rPr lang="fr-FR" dirty="0" smtClean="0"/>
                <a:t>Reynolds généralisée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450073" y="2020070"/>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50073" y="2020070"/>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450073" y="2870804"/>
                  <a:ext cx="6423361" cy="646331"/>
                </a:xfrm>
                <a:prstGeom prst="rect">
                  <a:avLst/>
                </a:prstGeom>
              </p:spPr>
              <p:txBody>
                <a:bodyPr wrap="none">
                  <a:spAutoFit/>
                </a:bodyPr>
                <a:lstStyle/>
                <a:p>
                  <a:pPr marL="285750" indent="-285750">
                    <a:buFont typeface="Arial" panose="020B0604020202020204" pitchFamily="34" charset="0"/>
                    <a:buChar char="•"/>
                  </a:pPr>
                  <a:r>
                    <a:rPr lang="fr-FR" dirty="0" smtClean="0"/>
                    <a:t>Fraction de remplissage </a:t>
                  </a:r>
                  <a14:m>
                    <m:oMath xmlns:m="http://schemas.openxmlformats.org/officeDocument/2006/math">
                      <m:r>
                        <a:rPr lang="fr-FR" i="1">
                          <a:latin typeface="Cambria Math" panose="02040503050406030204" pitchFamily="18" charset="0"/>
                        </a:rPr>
                        <m:t>𝜃</m:t>
                      </m:r>
                    </m:oMath>
                  </a14:m>
                  <a:r>
                    <a:rPr lang="fr-FR" dirty="0" smtClean="0"/>
                    <a:t> pour considérer la rupture du film</a:t>
                  </a:r>
                </a:p>
                <a:p>
                  <a:pPr marL="285750" indent="-285750">
                    <a:buFont typeface="Arial" panose="020B0604020202020204" pitchFamily="34" charset="0"/>
                    <a:buChar char="•"/>
                  </a:pPr>
                  <a:r>
                    <a:rPr lang="fr-FR" dirty="0" smtClean="0"/>
                    <a:t>Contrainte supplémentaire* :   </a:t>
                  </a:r>
                  <a14:m>
                    <m:oMath xmlns:m="http://schemas.openxmlformats.org/officeDocument/2006/math">
                      <m:r>
                        <a:rPr lang="fr-FR" i="1">
                          <a:latin typeface="Cambria Math" panose="02040503050406030204" pitchFamily="18" charset="0"/>
                        </a:rPr>
                        <m:t>𝑝</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=0 </m:t>
                      </m:r>
                      <m:r>
                        <a:rPr lang="fr-FR" i="1">
                          <a:latin typeface="Cambria Math" panose="02040503050406030204" pitchFamily="18" charset="0"/>
                        </a:rPr>
                        <m:t>𝑎𝑣𝑒𝑐</m:t>
                      </m:r>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≥0  </m:t>
                      </m:r>
                      <m:r>
                        <a:rPr lang="fr-FR" i="1">
                          <a:latin typeface="Cambria Math" panose="02040503050406030204" pitchFamily="18" charset="0"/>
                        </a:rPr>
                        <m:t>𝑒𝑡</m:t>
                      </m:r>
                      <m:r>
                        <a:rPr lang="fr-FR" i="1">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450073" y="2870804"/>
                  <a:ext cx="6423361" cy="646331"/>
                </a:xfrm>
                <a:prstGeom prst="rect">
                  <a:avLst/>
                </a:prstGeom>
                <a:blipFill rotWithShape="0">
                  <a:blip r:embed="rId9"/>
                  <a:stretch>
                    <a:fillRect l="-664" t="-5660" b="-14151"/>
                  </a:stretch>
                </a:blipFill>
              </p:spPr>
              <p:txBody>
                <a:bodyPr/>
                <a:lstStyle/>
                <a:p>
                  <a:r>
                    <a:rPr lang="fr-FR">
                      <a:noFill/>
                    </a:rPr>
                    <a:t> </a:t>
                  </a:r>
                </a:p>
              </p:txBody>
            </p:sp>
          </mc:Fallback>
        </mc:AlternateContent>
      </p:grpSp>
      <p:sp>
        <p:nvSpPr>
          <p:cNvPr id="7" name="Rectangle 6"/>
          <p:cNvSpPr/>
          <p:nvPr/>
        </p:nvSpPr>
        <p:spPr>
          <a:xfrm>
            <a:off x="15268" y="6381379"/>
            <a:ext cx="10375641" cy="246221"/>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t>Woloszynski</a:t>
            </a:r>
            <a:r>
              <a:rPr lang="en-US" sz="1000" dirty="0"/>
              <a:t>, T; </a:t>
            </a:r>
            <a:r>
              <a:rPr lang="en-US" sz="1000" dirty="0" err="1"/>
              <a:t>Podsiadlo</a:t>
            </a:r>
            <a:r>
              <a:rPr lang="en-US" sz="1000" dirty="0"/>
              <a:t>, P; </a:t>
            </a:r>
            <a:r>
              <a:rPr lang="en-US" sz="1000" dirty="0" err="1"/>
              <a:t>Stachowiak</a:t>
            </a:r>
            <a:r>
              <a:rPr lang="en-US" sz="1000" dirty="0"/>
              <a:t>, GW.,  “Efficient Solution to the Cavitation Problem in Hydrodynamic”, Tribology Letters, Springer, 2015</a:t>
            </a:r>
            <a:endParaRPr lang="fr-FR" sz="1000" dirty="0"/>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88346982"/>
      </p:ext>
    </p:extLst>
  </p:cSld>
  <p:clrMapOvr>
    <a:masterClrMapping/>
  </p:clrMapOvr>
  <mc:AlternateContent xmlns:mc="http://schemas.openxmlformats.org/markup-compatibility/2006">
    <mc:Choice xmlns:p14="http://schemas.microsoft.com/office/powerpoint/2010/main" Requires="p14">
      <p:transition spd="slow" p14:dur="2000" advTm="127549"/>
    </mc:Choice>
    <mc:Fallback>
      <p:transition spd="slow" advTm="127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54878" y="326539"/>
            <a:ext cx="11395160" cy="523220"/>
          </a:xfrm>
          <a:prstGeom prst="rect">
            <a:avLst/>
          </a:prstGeom>
        </p:spPr>
        <p:txBody>
          <a:bodyPr wrap="square">
            <a:spAutoFit/>
          </a:bodyPr>
          <a:lstStyle/>
          <a:p>
            <a:pPr marL="0" lvl="1"/>
            <a:r>
              <a:rPr lang="fr-FR" sz="2800" dirty="0" smtClean="0">
                <a:cs typeface="Arial" panose="020B0604020202020204" pitchFamily="34" charset="0"/>
              </a:rPr>
              <a:t>Approximation de la température dans le film par la méthode spectrale</a:t>
            </a:r>
            <a:endParaRPr lang="fr-FR" sz="2800" dirty="0">
              <a:cs typeface="Arial" panose="020B0604020202020204" pitchFamily="34" charset="0"/>
            </a:endParaRPr>
          </a:p>
        </p:txBody>
      </p:sp>
      <p:sp>
        <p:nvSpPr>
          <p:cNvPr id="28" name="ZoneTexte 27"/>
          <p:cNvSpPr txBox="1"/>
          <p:nvPr/>
        </p:nvSpPr>
        <p:spPr>
          <a:xfrm>
            <a:off x="37581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suivant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p:nvPr/>
          </p:nvCxnSpPr>
          <p:spPr>
            <a:xfrm flipH="1">
              <a:off x="4196634" y="2951595"/>
              <a:ext cx="423188" cy="139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375819" y="4389839"/>
            <a:ext cx="6304643" cy="1938992"/>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points sont nécessaires suivant l’épaisseur du film pour avoir des résultats précis, notamment pour évaluer les flux thermiques à l’interface film/rotor</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680462" y="1142146"/>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3" y="921886"/>
            <a:ext cx="4715155"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239002" y="1486196"/>
            <a:ext cx="4413787" cy="168040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926215" y="3256352"/>
                <a:ext cx="2491421"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 (Volumes finis)</a:t>
                </a:r>
              </a:p>
              <a:p>
                <a:pPr algn="ctr"/>
                <a:r>
                  <a:rPr lang="fr-FR" sz="1600" dirty="0" smtClean="0"/>
                  <a:t>Maillage: </a:t>
                </a:r>
                <a:r>
                  <a:rPr lang="fr-FR" sz="1600" dirty="0"/>
                  <a:t/>
                </a:r>
                <a:br>
                  <a:rPr lang="fr-FR" sz="1600" dirty="0"/>
                </a:br>
                <a:r>
                  <a:rPr lang="fr-FR" sz="1600" dirty="0"/>
                  <a:t>30 x </a:t>
                </a:r>
                <a:r>
                  <a:rPr lang="fr-FR" sz="1600" dirty="0" smtClean="0"/>
                  <a:t>120 (volumes) </a:t>
                </a:r>
              </a:p>
              <a:p>
                <a:pPr algn="ctr"/>
                <a:r>
                  <a:rPr lang="fr-FR" dirty="0" smtClean="0">
                    <a:ea typeface="Cambria Math" panose="02040503050406030204" pitchFamily="18" charset="0"/>
                  </a:rPr>
                  <a:t>Temps </a:t>
                </a: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6926215" y="3256352"/>
                <a:ext cx="2491421"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524696" y="3256352"/>
                <a:ext cx="2478974"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p>
              <a:p>
                <a:endParaRPr lang="fr-FR" sz="1600" dirty="0" smtClean="0"/>
              </a:p>
              <a:p>
                <a:pPr algn="ctr"/>
                <a:r>
                  <a:rPr lang="fr-FR" sz="1600" dirty="0" smtClean="0"/>
                  <a:t>Maillage: </a:t>
                </a:r>
                <a:br>
                  <a:rPr lang="fr-FR" sz="1600" dirty="0" smtClean="0"/>
                </a:br>
                <a:r>
                  <a:rPr lang="fr-FR" sz="1600" dirty="0" smtClean="0"/>
                  <a:t>30 x 10 (points de </a:t>
                </a:r>
                <a:r>
                  <a:rPr lang="fr-FR" sz="1600" dirty="0"/>
                  <a:t>L</a:t>
                </a:r>
                <a:r>
                  <a:rPr lang="fr-FR" sz="1600" dirty="0" smtClean="0"/>
                  <a:t>obatto)</a:t>
                </a:r>
                <a:br>
                  <a:rPr lang="fr-FR" sz="1600"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524696" y="3256352"/>
                <a:ext cx="2478974"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050581" y="5239687"/>
            <a:ext cx="4999457"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Temps de calcul un ordre de grandeur plus faible en régime stationnaire </a:t>
            </a:r>
            <a:r>
              <a:rPr lang="fr-FR" b="1" dirty="0" smtClean="0">
                <a:sym typeface="Wingdings" panose="05000000000000000000" pitchFamily="2" charset="2"/>
              </a:rPr>
              <a:t> </a:t>
            </a:r>
            <a:r>
              <a:rPr lang="fr-FR" b="1" dirty="0" smtClean="0"/>
              <a:t>Gains très importants attendus en régime transitoire</a:t>
            </a:r>
            <a:endParaRPr lang="fr-FR" b="1" dirty="0"/>
          </a:p>
        </p:txBody>
      </p:sp>
      <p:grpSp>
        <p:nvGrpSpPr>
          <p:cNvPr id="24" name="Groupe 23"/>
          <p:cNvGrpSpPr/>
          <p:nvPr/>
        </p:nvGrpSpPr>
        <p:grpSpPr>
          <a:xfrm>
            <a:off x="8102600" y="1252501"/>
            <a:ext cx="3797298" cy="1487281"/>
            <a:chOff x="8102600" y="1252501"/>
            <a:chExt cx="3797298" cy="1487281"/>
          </a:xfrm>
        </p:grpSpPr>
        <p:cxnSp>
          <p:nvCxnSpPr>
            <p:cNvPr id="9" name="Connecteur droit avec flèche 8"/>
            <p:cNvCxnSpPr/>
            <p:nvPr/>
          </p:nvCxnSpPr>
          <p:spPr>
            <a:xfrm>
              <a:off x="8102600" y="2593304"/>
              <a:ext cx="25781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868362" y="2250467"/>
              <a:ext cx="1312667" cy="369332"/>
            </a:xfrm>
            <a:prstGeom prst="rect">
              <a:avLst/>
            </a:prstGeom>
          </p:spPr>
          <p:txBody>
            <a:bodyPr wrap="none">
              <a:spAutoFit/>
            </a:bodyPr>
            <a:lstStyle/>
            <a:p>
              <a:r>
                <a:rPr lang="fr-FR" dirty="0" smtClean="0">
                  <a:solidFill>
                    <a:srgbClr val="2E75B6"/>
                  </a:solidFill>
                </a:rPr>
                <a:t>30 volumes </a:t>
              </a:r>
              <a:endParaRPr lang="fr-FR" dirty="0">
                <a:solidFill>
                  <a:srgbClr val="2E75B6"/>
                </a:solidFill>
              </a:endParaRPr>
            </a:p>
          </p:txBody>
        </p:sp>
        <p:cxnSp>
          <p:nvCxnSpPr>
            <p:cNvPr id="14" name="Connecteur droit avec flèche 13"/>
            <p:cNvCxnSpPr/>
            <p:nvPr/>
          </p:nvCxnSpPr>
          <p:spPr>
            <a:xfrm>
              <a:off x="8432800" y="1676400"/>
              <a:ext cx="0" cy="106338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nvGrpSpPr>
            <p:cNvPr id="23" name="Groupe 22"/>
            <p:cNvGrpSpPr/>
            <p:nvPr/>
          </p:nvGrpSpPr>
          <p:grpSpPr>
            <a:xfrm>
              <a:off x="8458200" y="1252501"/>
              <a:ext cx="3441698" cy="1048415"/>
              <a:chOff x="8458200" y="1252501"/>
              <a:chExt cx="3441698" cy="1048415"/>
            </a:xfrm>
          </p:grpSpPr>
          <p:cxnSp>
            <p:nvCxnSpPr>
              <p:cNvPr id="20" name="Connecteur en arc 19"/>
              <p:cNvCxnSpPr/>
              <p:nvPr/>
            </p:nvCxnSpPr>
            <p:spPr>
              <a:xfrm rot="10800000" flipV="1">
                <a:off x="8458200" y="1486196"/>
                <a:ext cx="1879600" cy="81472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ZoneTexte 20"/>
              <p:cNvSpPr txBox="1"/>
              <p:nvPr/>
            </p:nvSpPr>
            <p:spPr>
              <a:xfrm>
                <a:off x="10181029" y="1252501"/>
                <a:ext cx="1718869" cy="646331"/>
              </a:xfrm>
              <a:prstGeom prst="rect">
                <a:avLst/>
              </a:prstGeom>
              <a:noFill/>
            </p:spPr>
            <p:txBody>
              <a:bodyPr wrap="square" rtlCol="0">
                <a:spAutoFit/>
              </a:bodyPr>
              <a:lstStyle/>
              <a:p>
                <a:pPr algn="ctr"/>
                <a:r>
                  <a:rPr lang="fr-FR" dirty="0" smtClean="0">
                    <a:solidFill>
                      <a:srgbClr val="2E75B6"/>
                    </a:solidFill>
                  </a:rPr>
                  <a:t>Discrétisations différentes</a:t>
                </a:r>
                <a:endParaRPr lang="fr-FR" dirty="0">
                  <a:solidFill>
                    <a:srgbClr val="2E75B6"/>
                  </a:solidFill>
                </a:endParaRPr>
              </a:p>
            </p:txBody>
          </p:sp>
        </p:grpSp>
      </p:grpSp>
      <p:sp>
        <p:nvSpPr>
          <p:cNvPr id="3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6394266"/>
            <a:ext cx="11450053" cy="246221"/>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[5] Elrod</a:t>
            </a:r>
            <a:r>
              <a:rPr lang="en-US" sz="1000" dirty="0">
                <a:latin typeface="Calibri" panose="020F0502020204030204" pitchFamily="34" charset="0"/>
                <a:ea typeface="Times New Roman" panose="02020603050405020304" pitchFamily="18" charset="0"/>
                <a:cs typeface="Times New Roman" panose="02020603050405020304" pitchFamily="18" charset="0"/>
              </a:rPr>
              <a:t>, H.G., “Efficient numerical method for computation of thermo hydrodynamics of laminar lubricating films”, Technical report, NASA Lewis Research Center, 1989.</a:t>
            </a:r>
            <a:endParaRPr lang="fr-FR" sz="1000" dirty="0"/>
          </a:p>
        </p:txBody>
      </p:sp>
    </p:spTree>
    <p:custDataLst>
      <p:tags r:id="rId1"/>
    </p:custDataLst>
    <p:extLst>
      <p:ext uri="{BB962C8B-B14F-4D97-AF65-F5344CB8AC3E}">
        <p14:creationId xmlns:p14="http://schemas.microsoft.com/office/powerpoint/2010/main" val="912970261"/>
      </p:ext>
    </p:extLst>
  </p:cSld>
  <p:clrMapOvr>
    <a:masterClrMapping/>
  </p:clrMapOvr>
  <mc:AlternateContent xmlns:mc="http://schemas.openxmlformats.org/markup-compatibility/2006">
    <mc:Choice xmlns:p14="http://schemas.microsoft.com/office/powerpoint/2010/main" Requires="p14">
      <p:transition spd="slow" p14:dur="2000" advTm="112370"/>
    </mc:Choice>
    <mc:Fallback>
      <p:transition spd="slow" advTm="1123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4005582214"/>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4"/>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646331"/>
            </a:xfrm>
            <a:prstGeom prst="rect">
              <a:avLst/>
            </a:prstGeom>
            <a:noFill/>
          </p:spPr>
          <p:txBody>
            <a:bodyPr wrap="square" rtlCol="0">
              <a:spAutoFit/>
            </a:bodyPr>
            <a:lstStyle/>
            <a:p>
              <a:pPr algn="ctr"/>
              <a:r>
                <a:rPr lang="fr-FR" dirty="0" smtClean="0">
                  <a:solidFill>
                    <a:schemeClr val="tx1"/>
                  </a:solidFill>
                  <a:latin typeface="+mn-lt"/>
                </a:rPr>
                <a:t>Condition de fonctionnement : </a:t>
              </a:r>
            </a:p>
            <a:p>
              <a:pPr algn="ctr"/>
              <a:r>
                <a:rPr lang="fr-FR" b="1" dirty="0" smtClean="0">
                  <a:solidFill>
                    <a:schemeClr val="tx1"/>
                  </a:solidFill>
                  <a:latin typeface="+mn-lt"/>
                </a:rPr>
                <a:t>3500 tr/min et 6 </a:t>
              </a:r>
              <a:r>
                <a:rPr lang="fr-FR" b="1" dirty="0" err="1" smtClean="0">
                  <a:solidFill>
                    <a:schemeClr val="tx1"/>
                  </a:solidFill>
                  <a:latin typeface="+mn-lt"/>
                </a:rPr>
                <a:t>kN</a:t>
              </a:r>
              <a:endParaRPr lang="fr-FR"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45408878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5"/>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468164"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Comparaison numérique / expérience (patin porteur)</a:t>
            </a:r>
            <a:endParaRPr lang="fr-FR" dirty="0"/>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6"/>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346552" y="1306816"/>
            <a:ext cx="5849814" cy="707886"/>
          </a:xfrm>
          <a:prstGeom prst="rect">
            <a:avLst/>
          </a:prstGeom>
          <a:noFill/>
        </p:spPr>
        <p:txBody>
          <a:bodyPr wrap="square" rtlCol="0">
            <a:spAutoFit/>
          </a:bodyPr>
          <a:lstStyle/>
          <a:p>
            <a:pPr marL="342900" indent="-342900" algn="ctr">
              <a:buFont typeface="Wingdings" panose="05000000000000000000" pitchFamily="2" charset="2"/>
              <a:buChar char="q"/>
            </a:pPr>
            <a:r>
              <a:rPr lang="fr-FR" sz="2000" dirty="0" smtClean="0"/>
              <a:t>Cas de validation : palier à deux lobes</a:t>
            </a:r>
            <a:br>
              <a:rPr lang="fr-FR" sz="2000" dirty="0" smtClean="0"/>
            </a:br>
            <a:r>
              <a:rPr lang="fr-FR" sz="2000" dirty="0" smtClean="0"/>
              <a:t>(Giraudeau et al., 2016)</a:t>
            </a:r>
          </a:p>
        </p:txBody>
      </p:sp>
      <p:sp>
        <p:nvSpPr>
          <p:cNvPr id="2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257855"/>
            <a:ext cx="11982988" cy="400110"/>
          </a:xfrm>
          <a:prstGeom prst="rect">
            <a:avLst/>
          </a:prstGeom>
        </p:spPr>
        <p:txBody>
          <a:bodyPr wrap="square">
            <a:spAutoFit/>
          </a:bodyPr>
          <a:lstStyle/>
          <a:p>
            <a:r>
              <a:rPr lang="en-US" sz="1000" dirty="0" smtClean="0">
                <a:latin typeface="Calibri" panose="020F0502020204030204" pitchFamily="34" charset="0"/>
                <a:ea typeface="Times New Roman" panose="02020603050405020304" pitchFamily="18" charset="0"/>
                <a:cs typeface="Times New Roman" panose="02020603050405020304" pitchFamily="18" charset="0"/>
              </a:rPr>
              <a:t>[6] </a:t>
            </a:r>
            <a:r>
              <a:rPr lang="en-US" sz="1000" dirty="0" err="1" smtClean="0">
                <a:latin typeface="Calibri" panose="020F0502020204030204" pitchFamily="34" charset="0"/>
                <a:ea typeface="Times New Roman" panose="02020603050405020304" pitchFamily="18" charset="0"/>
                <a:cs typeface="Times New Roman" panose="02020603050405020304" pitchFamily="18" charset="0"/>
              </a:rPr>
              <a:t>Giraudeau</a:t>
            </a:r>
            <a:r>
              <a:rPr lang="en-US" sz="1000" dirty="0">
                <a:latin typeface="Calibri" panose="020F0502020204030204" pitchFamily="34" charset="0"/>
                <a:ea typeface="Times New Roman" panose="02020603050405020304" pitchFamily="18" charset="0"/>
                <a:cs typeface="Times New Roman" panose="02020603050405020304" pitchFamily="18" charset="0"/>
              </a:rPr>
              <a:t>, C.;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Bouyer</a:t>
            </a:r>
            <a:r>
              <a:rPr lang="en-US" sz="1000" dirty="0">
                <a:latin typeface="Calibri" panose="020F0502020204030204" pitchFamily="34" charset="0"/>
                <a:ea typeface="Times New Roman" panose="02020603050405020304" pitchFamily="18" charset="0"/>
                <a:cs typeface="Times New Roman" panose="02020603050405020304" pitchFamily="18" charset="0"/>
              </a:rPr>
              <a:t>, J.; </a:t>
            </a:r>
            <a:r>
              <a:rPr lang="en-US" sz="1000" dirty="0" err="1">
                <a:latin typeface="Calibri" panose="020F0502020204030204" pitchFamily="34" charset="0"/>
                <a:ea typeface="Times New Roman" panose="02020603050405020304" pitchFamily="18" charset="0"/>
                <a:cs typeface="Times New Roman" panose="02020603050405020304" pitchFamily="18" charset="0"/>
              </a:rPr>
              <a:t>Fillon</a:t>
            </a:r>
            <a:r>
              <a:rPr lang="en-US" sz="1000" dirty="0">
                <a:latin typeface="Calibri" panose="020F0502020204030204" pitchFamily="34" charset="0"/>
                <a:ea typeface="Times New Roman" panose="02020603050405020304" pitchFamily="18" charset="0"/>
                <a:cs typeface="Times New Roman" panose="02020603050405020304" pitchFamily="18" charset="0"/>
              </a:rPr>
              <a:t>, M.; Hélène, M. and </a:t>
            </a:r>
            <a:r>
              <a:rPr lang="en-US" sz="1000" dirty="0" err="1">
                <a:latin typeface="Calibri" panose="020F0502020204030204" pitchFamily="34" charset="0"/>
                <a:ea typeface="Times New Roman" panose="02020603050405020304" pitchFamily="18" charset="0"/>
                <a:cs typeface="Times New Roman" panose="02020603050405020304" pitchFamily="18" charset="0"/>
              </a:rPr>
              <a:t>Beaurain</a:t>
            </a:r>
            <a:r>
              <a:rPr lang="en-US" sz="1000" dirty="0">
                <a:latin typeface="Calibri" panose="020F0502020204030204" pitchFamily="34" charset="0"/>
                <a:ea typeface="Times New Roman" panose="02020603050405020304" pitchFamily="18" charset="0"/>
                <a:cs typeface="Times New Roman" panose="02020603050405020304" pitchFamily="18" charset="0"/>
              </a:rPr>
              <a:t>, J., “Experimental Study of the Influence of Scratches on the Performance of a Two-Lobe Journal Bearing”, Tribology Transactions, 2016, DOI: 10.1080/10402004.2016.1238528</a:t>
            </a:r>
            <a:endParaRPr lang="fr-FR" sz="1000" dirty="0"/>
          </a:p>
        </p:txBody>
      </p:sp>
    </p:spTree>
    <p:custDataLst>
      <p:tags r:id="rId1"/>
    </p:custDataLst>
    <p:extLst>
      <p:ext uri="{BB962C8B-B14F-4D97-AF65-F5344CB8AC3E}">
        <p14:creationId xmlns:p14="http://schemas.microsoft.com/office/powerpoint/2010/main" val="941792072"/>
      </p:ext>
    </p:extLst>
  </p:cSld>
  <p:clrMapOvr>
    <a:masterClrMapping/>
  </p:clrMapOvr>
  <mc:AlternateContent xmlns:mc="http://schemas.openxmlformats.org/markup-compatibility/2006">
    <mc:Choice xmlns:p14="http://schemas.microsoft.com/office/powerpoint/2010/main" Requires="p14">
      <p:transition spd="slow" p14:dur="2000" advTm="50160"/>
    </mc:Choice>
    <mc:Fallback>
      <p:transition spd="slow" advTm="50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Conditions </a:t>
            </a:r>
            <a:r>
              <a:rPr lang="fr-FR" sz="2000" dirty="0">
                <a:cs typeface="Arial" panose="020B0604020202020204" pitchFamily="34" charset="0"/>
              </a:rPr>
              <a:t>aux limites </a:t>
            </a:r>
            <a:r>
              <a:rPr lang="fr-FR" sz="2000" dirty="0" smtClean="0">
                <a:cs typeface="Arial" panose="020B0604020202020204" pitchFamily="34" charset="0"/>
              </a:rPr>
              <a:t>mécaniques : </a:t>
            </a:r>
            <a:r>
              <a:rPr lang="fr-FR" sz="2000" dirty="0" smtClean="0"/>
              <a:t>les efforts du palier transmis aux nœuds du modèle 3D</a:t>
            </a:r>
          </a:p>
        </p:txBody>
      </p:sp>
      <p:sp>
        <p:nvSpPr>
          <p:cNvPr id="180" name="Rectangle 179"/>
          <p:cNvSpPr/>
          <p:nvPr/>
        </p:nvSpPr>
        <p:spPr>
          <a:xfrm>
            <a:off x="409533" y="4056376"/>
            <a:ext cx="8224184" cy="646331"/>
          </a:xfrm>
          <a:prstGeom prst="rect">
            <a:avLst/>
          </a:prstGeom>
        </p:spPr>
        <p:txBody>
          <a:bodyPr wrap="square">
            <a:spAutoFit/>
          </a:bodyPr>
          <a:lstStyle/>
          <a:p>
            <a:pPr marL="342900" indent="-342900">
              <a:buFont typeface="Wingdings" panose="05000000000000000000" pitchFamily="2" charset="2"/>
              <a:buChar char="q"/>
            </a:pPr>
            <a:r>
              <a:rPr lang="fr-FR" dirty="0" smtClean="0"/>
              <a:t>Transposition de la déformation thermomécanique 3D au modèle filaire 1D de dynamique des rotors</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b="1" dirty="0" smtClean="0">
                      <a:solidFill>
                        <a:srgbClr val="FF0000"/>
                      </a:solidFill>
                    </a:rPr>
                    <a:t>Liaison RBE3 </a:t>
                  </a:r>
                </a:p>
                <a:p>
                  <a:pPr algn="ctr"/>
                  <a:r>
                    <a:rPr lang="fr-FR" sz="1600" b="1" dirty="0" smtClean="0">
                      <a:solidFill>
                        <a:srgbClr val="FF0000"/>
                      </a:solidFill>
                    </a:rPr>
                    <a:t>(</a:t>
                  </a:r>
                  <a:r>
                    <a:rPr lang="fr-FR" sz="1600" b="1" dirty="0" err="1" smtClean="0">
                      <a:solidFill>
                        <a:srgbClr val="FF0000"/>
                      </a:solidFill>
                    </a:rPr>
                    <a:t>rigid</a:t>
                  </a:r>
                  <a:r>
                    <a:rPr lang="fr-FR" sz="1600" b="1" dirty="0" smtClean="0">
                      <a:solidFill>
                        <a:srgbClr val="FF0000"/>
                      </a:solidFill>
                    </a:rPr>
                    <a:t> body </a:t>
                  </a:r>
                  <a:r>
                    <a:rPr lang="fr-FR" sz="1600" b="1" dirty="0" err="1" smtClean="0">
                      <a:solidFill>
                        <a:srgbClr val="FF0000"/>
                      </a:solidFill>
                    </a:rPr>
                    <a:t>element</a:t>
                  </a:r>
                  <a:r>
                    <a:rPr lang="fr-FR" sz="1600" b="1" dirty="0" smtClean="0">
                      <a:solidFill>
                        <a:srgbClr val="FF0000"/>
                      </a:solidFill>
                    </a:rPr>
                    <a:t>)</a:t>
                  </a:r>
                  <a:endParaRPr lang="fr-FR" sz="1600" b="1" dirty="0">
                    <a:solidFill>
                      <a:srgbClr val="FF0000"/>
                    </a:solidFill>
                  </a:endParaRPr>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Moyenne des déplacements et des rotations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495905" y="533921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Modèle </a:t>
            </a:r>
            <a:r>
              <a:rPr lang="fr-FR" sz="3200" dirty="0">
                <a:cs typeface="Arial" panose="020B0604020202020204" pitchFamily="34" charset="0"/>
              </a:rPr>
              <a:t>thermomécanique du rotor </a:t>
            </a:r>
            <a:r>
              <a:rPr lang="fr-FR" sz="3200" dirty="0" smtClean="0">
                <a:cs typeface="Arial" panose="020B0604020202020204" pitchFamily="34" charset="0"/>
              </a:rPr>
              <a:t>3D</a:t>
            </a:r>
          </a:p>
        </p:txBody>
      </p:sp>
      <p:sp>
        <p:nvSpPr>
          <p:cNvPr id="16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19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264554"/>
      </p:ext>
    </p:extLst>
  </p:cSld>
  <p:clrMapOvr>
    <a:masterClrMapping/>
  </p:clrMapOvr>
  <mc:AlternateContent xmlns:mc="http://schemas.openxmlformats.org/markup-compatibility/2006">
    <mc:Choice xmlns:p14="http://schemas.microsoft.com/office/powerpoint/2010/main" Requires="p14">
      <p:transition spd="slow" p14:dur="2000" advTm="100464"/>
    </mc:Choice>
    <mc:Fallback>
      <p:transition spd="slow" advTm="100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35" name="Image 34"/>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407958572"/>
      </p:ext>
    </p:extLst>
  </p:cSld>
  <p:clrMapOvr>
    <a:masterClrMapping/>
  </p:clrMapOvr>
  <mc:AlternateContent xmlns:mc="http://schemas.openxmlformats.org/markup-compatibility/2006">
    <mc:Choice xmlns:p14="http://schemas.microsoft.com/office/powerpoint/2010/main" Requires="p14">
      <p:transition spd="slow" p14:dur="2000" advTm="45191"/>
    </mc:Choice>
    <mc:Fallback>
      <p:transition spd="slow" advTm="4519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0" y="1098248"/>
            <a:ext cx="863396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a:t>
            </a:r>
            <a:r>
              <a:rPr lang="fr-FR" sz="2000" dirty="0" smtClean="0">
                <a:cs typeface="Arial" panose="020B0604020202020204" pitchFamily="34" charset="0"/>
              </a:rPr>
              <a:t>sur </a:t>
            </a:r>
            <a:r>
              <a:rPr lang="fr-FR" sz="2000" dirty="0">
                <a:cs typeface="Arial" panose="020B0604020202020204" pitchFamily="34" charset="0"/>
              </a:rPr>
              <a:t>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94583" y="3455238"/>
            <a:ext cx="5603910" cy="1761777"/>
            <a:chOff x="6033660" y="2452393"/>
            <a:chExt cx="5603910" cy="1761777"/>
          </a:xfrm>
        </p:grpSpPr>
        <p:grpSp>
          <p:nvGrpSpPr>
            <p:cNvPr id="290" name="Groupe 289"/>
            <p:cNvGrpSpPr/>
            <p:nvPr/>
          </p:nvGrpSpPr>
          <p:grpSpPr>
            <a:xfrm>
              <a:off x="6033660" y="2452393"/>
              <a:ext cx="5603910" cy="1761777"/>
              <a:chOff x="418846" y="4069754"/>
              <a:chExt cx="5603910" cy="1761777"/>
            </a:xfrm>
          </p:grpSpPr>
          <p:grpSp>
            <p:nvGrpSpPr>
              <p:cNvPr id="291" name="Groupe 290"/>
              <p:cNvGrpSpPr/>
              <p:nvPr/>
            </p:nvGrpSpPr>
            <p:grpSpPr>
              <a:xfrm>
                <a:off x="418846" y="4069754"/>
                <a:ext cx="5603910" cy="1761777"/>
                <a:chOff x="418846" y="4069754"/>
                <a:chExt cx="5603910"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418846" y="4214120"/>
                  <a:ext cx="53408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utilisant des masses concentrées</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le modèle à 4ddl et </a:t>
              </a:r>
              <a:r>
                <a:rPr lang="fr-FR" dirty="0" err="1" smtClean="0"/>
                <a:t>nddl</a:t>
              </a:r>
              <a:endParaRPr lang="fr-FR" dirty="0"/>
            </a:p>
          </p:txBody>
        </p:sp>
      </p:grpSp>
      <p:grpSp>
        <p:nvGrpSpPr>
          <p:cNvPr id="336" name="Groupe 335"/>
          <p:cNvGrpSpPr/>
          <p:nvPr/>
        </p:nvGrpSpPr>
        <p:grpSpPr>
          <a:xfrm>
            <a:off x="5877744" y="3459563"/>
            <a:ext cx="5989222" cy="1761777"/>
            <a:chOff x="5904543" y="2784823"/>
            <a:chExt cx="5989222" cy="1761777"/>
          </a:xfrm>
        </p:grpSpPr>
        <p:grpSp>
          <p:nvGrpSpPr>
            <p:cNvPr id="316" name="Groupe 315"/>
            <p:cNvGrpSpPr/>
            <p:nvPr/>
          </p:nvGrpSpPr>
          <p:grpSpPr>
            <a:xfrm>
              <a:off x="5904543" y="2784823"/>
              <a:ext cx="5989222" cy="1761777"/>
              <a:chOff x="5913785" y="2676199"/>
              <a:chExt cx="5989222" cy="1761777"/>
            </a:xfrm>
          </p:grpSpPr>
          <p:grpSp>
            <p:nvGrpSpPr>
              <p:cNvPr id="322" name="Groupe 321"/>
              <p:cNvGrpSpPr/>
              <p:nvPr/>
            </p:nvGrpSpPr>
            <p:grpSpPr>
              <a:xfrm>
                <a:off x="5913785" y="2676199"/>
                <a:ext cx="5989222" cy="1761777"/>
                <a:chOff x="298971" y="4293560"/>
                <a:chExt cx="5989222"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298971" y="4409791"/>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Les moments </a:t>
                  </a:r>
                  <a:r>
                    <a:rPr lang="fr-FR" dirty="0" err="1" smtClean="0"/>
                    <a:t>fléchissants</a:t>
                  </a:r>
                  <a:r>
                    <a:rPr lang="fr-FR" dirty="0" smtClean="0"/>
                    <a:t> sont pris en compte,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1559161"/>
      </p:ext>
    </p:extLst>
  </p:cSld>
  <p:clrMapOvr>
    <a:masterClrMapping/>
  </p:clrMapOvr>
  <mc:AlternateContent xmlns:mc="http://schemas.openxmlformats.org/markup-compatibility/2006">
    <mc:Choice xmlns:p14="http://schemas.microsoft.com/office/powerpoint/2010/main" Requires="p14">
      <p:transition spd="slow" p14:dur="2000" advTm="74083"/>
    </mc:Choice>
    <mc:Fallback>
      <p:transition spd="slow" advTm="7408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de simulation en régime transitoire</a:t>
            </a:r>
          </a:p>
        </p:txBody>
      </p:sp>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5" y="3214284"/>
            <a:ext cx="4518442" cy="2841374"/>
            <a:chOff x="6088335" y="2260874"/>
            <a:chExt cx="3828132" cy="2407280"/>
          </a:xfrm>
        </p:grpSpPr>
        <p:grpSp>
          <p:nvGrpSpPr>
            <p:cNvPr id="36" name="Groupe 35"/>
            <p:cNvGrpSpPr/>
            <p:nvPr/>
          </p:nvGrpSpPr>
          <p:grpSpPr>
            <a:xfrm>
              <a:off x="6331656" y="2477238"/>
              <a:ext cx="3193345" cy="1744611"/>
              <a:chOff x="6038460" y="2104637"/>
              <a:chExt cx="3217194" cy="1744611"/>
            </a:xfrm>
          </p:grpSpPr>
          <p:sp>
            <p:nvSpPr>
              <p:cNvPr id="38" name="ZoneTexte 37"/>
              <p:cNvSpPr txBox="1"/>
              <p:nvPr/>
            </p:nvSpPr>
            <p:spPr>
              <a:xfrm>
                <a:off x="6038490" y="2684522"/>
                <a:ext cx="3090258" cy="260756"/>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du rotor</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485821"/>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sur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39" name="ZoneTexte 38"/>
                  <p:cNvSpPr txBox="1">
                    <a:spLocks noRot="1" noChangeAspect="1" noMove="1" noResize="1" noEditPoints="1" noAdjustHandles="1" noChangeArrowheads="1" noChangeShapeType="1" noTextEdit="1"/>
                  </p:cNvSpPr>
                  <p:nvPr/>
                </p:nvSpPr>
                <p:spPr>
                  <a:xfrm>
                    <a:off x="6038460" y="3363427"/>
                    <a:ext cx="3217194" cy="485821"/>
                  </a:xfrm>
                  <a:prstGeom prst="rect">
                    <a:avLst/>
                  </a:prstGeom>
                  <a:blipFill rotWithShape="0">
                    <a:blip r:embed="rId7"/>
                    <a:stretch>
                      <a:fillRect l="-162" t="-2128" b="-6383"/>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828132"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749455"/>
            <a:chOff x="485327" y="1217173"/>
            <a:chExt cx="11442701" cy="749455"/>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 : les vibrations synchrones du rotor </a:t>
                  </a:r>
                  <a:r>
                    <a:rPr lang="fr-FR" sz="2000" dirty="0"/>
                    <a:t>et son orbite ne </a:t>
                  </a:r>
                  <a:r>
                    <a:rPr lang="fr-FR" sz="2000" dirty="0" smtClean="0"/>
                    <a:t>changent </a:t>
                  </a:r>
                  <a:r>
                    <a:rPr lang="fr-FR" sz="2000" dirty="0"/>
                    <a:t>pas durant </a:t>
                  </a:r>
                  <a:r>
                    <a:rPr lang="fr-FR" sz="2000" dirty="0" smtClean="0"/>
                    <a:t>un certain nombre de périodes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14655"/>
                  </a:stretch>
                </a:blipFill>
              </p:spPr>
              <p:txBody>
                <a:bodyPr/>
                <a:lstStyle/>
                <a:p>
                  <a:r>
                    <a:rPr lang="fr-FR">
                      <a:noFill/>
                    </a:rPr>
                    <a:t> </a:t>
                  </a:r>
                </a:p>
              </p:txBody>
            </p:sp>
          </mc:Fallback>
        </mc:AlternateContent>
        <p:sp>
          <p:nvSpPr>
            <p:cNvPr id="58" name="Flèche droite 57"/>
            <p:cNvSpPr/>
            <p:nvPr/>
          </p:nvSpPr>
          <p:spPr>
            <a:xfrm>
              <a:off x="3394009" y="1571116"/>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4325486" y="1502655"/>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4325486" y="1502655"/>
                  <a:ext cx="3186834" cy="463973"/>
                </a:xfrm>
                <a:prstGeom prst="rect">
                  <a:avLst/>
                </a:prstGeom>
                <a:blipFill rotWithShape="0">
                  <a:blip r:embed="rId16"/>
                  <a:stretch>
                    <a:fillRect l="-1912" t="-5263" b="-10526"/>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3940770" y="2172356"/>
            <a:ext cx="3176463" cy="432830"/>
            <a:chOff x="3940770" y="2172356"/>
            <a:chExt cx="3176463" cy="432830"/>
          </a:xfrm>
        </p:grpSpPr>
        <mc:AlternateContent xmlns:mc="http://schemas.openxmlformats.org/markup-compatibility/2006" xmlns:a14="http://schemas.microsoft.com/office/drawing/2010/main">
          <mc:Choice Requires="a14">
            <p:sp>
              <p:nvSpPr>
                <p:cNvPr id="2" name="Rectangle 1"/>
                <p:cNvSpPr/>
                <p:nvPr/>
              </p:nvSpPr>
              <p:spPr>
                <a:xfrm>
                  <a:off x="4151909" y="2172356"/>
                  <a:ext cx="2847959" cy="391261"/>
                </a:xfrm>
                <a:prstGeom prst="rect">
                  <a:avLst/>
                </a:prstGeom>
              </p:spPr>
              <p:txBody>
                <a:bodyPr wrap="none">
                  <a:spAutoFit/>
                </a:bodyPr>
                <a:lstStyle/>
                <a:p>
                  <a:r>
                    <a:rPr lang="fr-FR" dirty="0" smtClean="0"/>
                    <a:t>flux </a:t>
                  </a:r>
                  <a:r>
                    <a:rPr lang="fr-FR" dirty="0"/>
                    <a:t>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4151909" y="2172356"/>
                  <a:ext cx="2847959" cy="391261"/>
                </a:xfrm>
                <a:prstGeom prst="rect">
                  <a:avLst/>
                </a:prstGeom>
                <a:blipFill rotWithShape="0">
                  <a:blip r:embed="rId17"/>
                  <a:stretch>
                    <a:fillRect l="-1713" t="-6154" b="-18462"/>
                  </a:stretch>
                </a:blipFill>
              </p:spPr>
              <p:txBody>
                <a:bodyPr/>
                <a:lstStyle/>
                <a:p>
                  <a:r>
                    <a:rPr lang="fr-FR">
                      <a:noFill/>
                    </a:rPr>
                    <a:t> </a:t>
                  </a:r>
                </a:p>
              </p:txBody>
            </p:sp>
          </mc:Fallback>
        </mc:AlternateContent>
        <p:cxnSp>
          <p:nvCxnSpPr>
            <p:cNvPr id="8" name="Connecteur droit 7"/>
            <p:cNvCxnSpPr/>
            <p:nvPr/>
          </p:nvCxnSpPr>
          <p:spPr>
            <a:xfrm>
              <a:off x="3940770" y="2605186"/>
              <a:ext cx="3176463" cy="0"/>
            </a:xfrm>
            <a:prstGeom prst="line">
              <a:avLst/>
            </a:prstGeom>
          </p:spPr>
          <p:style>
            <a:lnRef idx="3">
              <a:schemeClr val="dk1"/>
            </a:lnRef>
            <a:fillRef idx="0">
              <a:schemeClr val="dk1"/>
            </a:fillRef>
            <a:effectRef idx="2">
              <a:schemeClr val="dk1"/>
            </a:effectRef>
            <a:fontRef idx="minor">
              <a:schemeClr val="tx1"/>
            </a:fontRef>
          </p:style>
        </p:cxnSp>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26336827"/>
      </p:ext>
    </p:extLst>
  </p:cSld>
  <p:clrMapOvr>
    <a:masterClrMapping/>
  </p:clrMapOvr>
  <mc:AlternateContent xmlns:mc="http://schemas.openxmlformats.org/markup-compatibility/2006">
    <mc:Choice xmlns:p14="http://schemas.microsoft.com/office/powerpoint/2010/main" Requires="p14">
      <p:transition spd="slow" p14:dur="2000" advTm="153625"/>
    </mc:Choice>
    <mc:Fallback>
      <p:transition spd="slow" advTm="1536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463985" y="1849661"/>
            <a:ext cx="5805179" cy="3471201"/>
            <a:chOff x="859018" y="3084517"/>
            <a:chExt cx="4503479" cy="2692851"/>
          </a:xfrm>
        </p:grpSpPr>
        <p:grpSp>
          <p:nvGrpSpPr>
            <p:cNvPr id="25" name="Groupe 24"/>
            <p:cNvGrpSpPr/>
            <p:nvPr/>
          </p:nvGrpSpPr>
          <p:grpSpPr>
            <a:xfrm>
              <a:off x="1205436" y="3084517"/>
              <a:ext cx="4157061" cy="2692851"/>
              <a:chOff x="104334" y="3655051"/>
              <a:chExt cx="3624285" cy="2347731"/>
            </a:xfrm>
          </p:grpSpPr>
          <p:pic>
            <p:nvPicPr>
              <p:cNvPr id="26" name="Imag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4" y="3655051"/>
                <a:ext cx="3624285" cy="2347731"/>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sur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5"/>
                <a:stretch>
                  <a:fillRect l="-1457" t="-12500" b="-34375"/>
                </a:stretch>
              </a:blipFill>
            </p:spPr>
            <p:txBody>
              <a:bodyPr/>
              <a:lstStyle/>
              <a:p>
                <a:r>
                  <a:rPr lang="fr-FR">
                    <a:noFill/>
                  </a:rPr>
                  <a:t> </a:t>
                </a:r>
              </a:p>
            </p:txBody>
          </p:sp>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[KW/m²]</a:t>
                  </a:r>
                  <a:endParaRPr lang="fr-FR" sz="1400" b="1" dirty="0">
                    <a:solidFill>
                      <a:schemeClr val="tx1"/>
                    </a:solidFill>
                  </a:endParaRPr>
                </a:p>
              </p:txBody>
            </p:sp>
          </mc:Choice>
          <mc:Fallback xmlns="">
            <p:sp>
              <p:nvSpPr>
                <p:cNvPr id="52" name="ZoneTexte 51"/>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6"/>
                  <a:stretch>
                    <a:fillRect l="-3922" r="-19608" b="-845"/>
                  </a:stretch>
                </a:blipFill>
              </p:spPr>
              <p:txBody>
                <a:bodyPr/>
                <a:lstStyle/>
                <a:p>
                  <a:r>
                    <a:rPr lang="fr-FR">
                      <a:noFill/>
                    </a:rPr>
                    <a:t> </a:t>
                  </a:r>
                </a:p>
              </p:txBody>
            </p:sp>
          </mc:Fallback>
        </mc:AlternateContent>
      </p:grpSp>
      <p:grpSp>
        <p:nvGrpSpPr>
          <p:cNvPr id="18" name="Groupe 17"/>
          <p:cNvGrpSpPr/>
          <p:nvPr/>
        </p:nvGrpSpPr>
        <p:grpSpPr>
          <a:xfrm>
            <a:off x="6504102" y="1719042"/>
            <a:ext cx="4310030" cy="3434466"/>
            <a:chOff x="5820372" y="2479593"/>
            <a:chExt cx="4310030" cy="3434466"/>
          </a:xfrm>
        </p:grpSpPr>
        <p:grpSp>
          <p:nvGrpSpPr>
            <p:cNvPr id="15" name="Groupe 14"/>
            <p:cNvGrpSpPr/>
            <p:nvPr/>
          </p:nvGrpSpPr>
          <p:grpSpPr>
            <a:xfrm>
              <a:off x="5820372" y="2825298"/>
              <a:ext cx="4310030" cy="3088761"/>
              <a:chOff x="5820372" y="2825298"/>
              <a:chExt cx="4310030" cy="3088761"/>
            </a:xfrm>
          </p:grpSpPr>
          <p:grpSp>
            <p:nvGrpSpPr>
              <p:cNvPr id="36" name="Groupe 35"/>
              <p:cNvGrpSpPr/>
              <p:nvPr/>
            </p:nvGrpSpPr>
            <p:grpSpPr>
              <a:xfrm>
                <a:off x="5820372" y="2825298"/>
                <a:ext cx="4310030" cy="3088761"/>
                <a:chOff x="3649740" y="3064795"/>
                <a:chExt cx="4310030" cy="3088761"/>
              </a:xfrm>
            </p:grpSpPr>
            <p:pic>
              <p:nvPicPr>
                <p:cNvPr id="37" name="Imag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8468" y="3102320"/>
                  <a:ext cx="1991302" cy="1514856"/>
                </a:xfrm>
                <a:prstGeom prst="rect">
                  <a:avLst/>
                </a:prstGeom>
              </p:spPr>
            </p:pic>
            <p:pic>
              <p:nvPicPr>
                <p:cNvPr id="38" name="Imag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992" y="4654702"/>
                  <a:ext cx="1944044" cy="1493520"/>
                </a:xfrm>
                <a:prstGeom prst="rect">
                  <a:avLst/>
                </a:prstGeom>
              </p:spPr>
            </p:pic>
            <p:pic>
              <p:nvPicPr>
                <p:cNvPr id="39" name="Imag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9740" y="3064795"/>
                  <a:ext cx="1954482" cy="1493520"/>
                </a:xfrm>
                <a:prstGeom prst="rect">
                  <a:avLst/>
                </a:prstGeom>
              </p:spPr>
            </p:pic>
            <p:pic>
              <p:nvPicPr>
                <p:cNvPr id="42" name="Imag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1318" y="4654702"/>
                  <a:ext cx="1954755"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9" name="Groupe 8"/>
          <p:cNvGrpSpPr/>
          <p:nvPr/>
        </p:nvGrpSpPr>
        <p:grpSpPr>
          <a:xfrm>
            <a:off x="6478879" y="1694444"/>
            <a:ext cx="4268140" cy="3472653"/>
            <a:chOff x="6545268" y="1707988"/>
            <a:chExt cx="4268140" cy="3472653"/>
          </a:xfrm>
        </p:grpSpPr>
        <p:grpSp>
          <p:nvGrpSpPr>
            <p:cNvPr id="7" name="Groupe 6"/>
            <p:cNvGrpSpPr/>
            <p:nvPr/>
          </p:nvGrpSpPr>
          <p:grpSpPr>
            <a:xfrm>
              <a:off x="6545268" y="2100791"/>
              <a:ext cx="4268140" cy="3079850"/>
              <a:chOff x="6543688" y="2331573"/>
              <a:chExt cx="4175061" cy="2845068"/>
            </a:xfrm>
          </p:grpSpPr>
          <p:pic>
            <p:nvPicPr>
              <p:cNvPr id="53" name="Image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43688" y="2331573"/>
                <a:ext cx="4175061" cy="284506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952277" y="2426326"/>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6952277" y="2426326"/>
                    <a:ext cx="769698" cy="394788"/>
                  </a:xfrm>
                  <a:prstGeom prst="rect">
                    <a:avLst/>
                  </a:prstGeom>
                  <a:blipFill rotWithShape="0">
                    <a:blip r:embed="rId2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7" name="ZoneTexte 46"/>
                <p:cNvSpPr txBox="1"/>
                <p:nvPr/>
              </p:nvSpPr>
              <p:spPr>
                <a:xfrm>
                  <a:off x="6948406" y="1707988"/>
                  <a:ext cx="3696397" cy="391261"/>
                </a:xfrm>
                <a:prstGeom prst="rect">
                  <a:avLst/>
                </a:prstGeom>
                <a:solidFill>
                  <a:schemeClr val="bg1"/>
                </a:solidFill>
              </p:spPr>
              <p:txBody>
                <a:bodyPr wrap="none" rtlCol="0">
                  <a:spAutoFit/>
                </a:bodyPr>
                <a:lstStyle/>
                <a:p>
                  <a:r>
                    <a:rPr lang="fr-FR" dirty="0" smtClean="0"/>
                    <a:t>Flux thermique moyen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48406" y="1707988"/>
                  <a:ext cx="3696397" cy="391261"/>
                </a:xfrm>
                <a:prstGeom prst="rect">
                  <a:avLst/>
                </a:prstGeom>
                <a:blipFill rotWithShape="0">
                  <a:blip r:embed="rId22"/>
                  <a:stretch>
                    <a:fillRect l="-1485" t="-7813" b="-20313"/>
                  </a:stretch>
                </a:blipFill>
              </p:spPr>
              <p:txBody>
                <a:bodyPr/>
                <a:lstStyle/>
                <a:p>
                  <a:r>
                    <a:rPr lang="fr-FR">
                      <a:noFill/>
                    </a:rPr>
                    <a:t> </a:t>
                  </a:r>
                </a:p>
              </p:txBody>
            </p:sp>
          </mc:Fallback>
        </mc:AlternateContent>
      </p:grpSp>
      <p:sp>
        <p:nvSpPr>
          <p:cNvPr id="4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77799131"/>
      </p:ext>
    </p:extLst>
  </p:cSld>
  <p:clrMapOvr>
    <a:masterClrMapping/>
  </p:clrMapOvr>
  <mc:AlternateContent xmlns:mc="http://schemas.openxmlformats.org/markup-compatibility/2006">
    <mc:Choice xmlns:p14="http://schemas.microsoft.com/office/powerpoint/2010/main" Requires="p14">
      <p:transition spd="slow" p14:dur="2000" advTm="46792"/>
    </mc:Choice>
    <mc:Fallback>
      <p:transition spd="slow" advTm="46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263506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322521241"/>
      </p:ext>
    </p:extLst>
  </p:cSld>
  <p:clrMapOvr>
    <a:masterClrMapping/>
  </p:clrMapOvr>
  <mc:AlternateContent xmlns:mc="http://schemas.openxmlformats.org/markup-compatibility/2006">
    <mc:Choice xmlns:p14="http://schemas.microsoft.com/office/powerpoint/2010/main" Requires="p14">
      <p:transition spd="slow" p14:dur="2000" advTm="10242"/>
    </mc:Choice>
    <mc:Fallback>
      <p:transition spd="slow" advTm="10242"/>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a:t>
            </a:r>
            <a:r>
              <a:rPr lang="fr-FR" sz="3200" dirty="0" smtClean="0">
                <a:cs typeface="Arial" panose="020B0604020202020204" pitchFamily="34" charset="0"/>
              </a:rPr>
              <a:t>effet </a:t>
            </a:r>
            <a:r>
              <a:rPr lang="fr-FR" sz="3200" dirty="0">
                <a:cs typeface="Arial" panose="020B0604020202020204" pitchFamily="34" charset="0"/>
              </a:rPr>
              <a:t>Morton </a:t>
            </a:r>
            <a:r>
              <a:rPr lang="fr-FR" sz="3200" dirty="0" smtClean="0">
                <a:cs typeface="Arial" panose="020B0604020202020204" pitchFamily="34" charset="0"/>
              </a:rPr>
              <a:t>: </a:t>
            </a:r>
            <a:r>
              <a:rPr lang="fr-FR" sz="3200" dirty="0">
                <a:cs typeface="Arial" panose="020B0604020202020204" pitchFamily="34" charset="0"/>
              </a:rPr>
              <a:t>rotor court de 430mm</a:t>
            </a: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mc:AlternateContent xmlns:mc="http://schemas.openxmlformats.org/markup-compatibility/2006" xmlns:a14="http://schemas.microsoft.com/office/drawing/2010/main">
        <mc:Choice Requires="a14">
          <p:sp>
            <p:nvSpPr>
              <p:cNvPr id="8" name="ZoneTexte 7"/>
              <p:cNvSpPr txBox="1"/>
              <p:nvPr/>
            </p:nvSpPr>
            <p:spPr>
              <a:xfrm>
                <a:off x="499734" y="4983652"/>
                <a:ext cx="4812921"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Arbre creux  :  </a:t>
                </a:r>
                <a14:m>
                  <m:oMath xmlns:m="http://schemas.openxmlformats.org/officeDocument/2006/math">
                    <m:sSub>
                      <m:sSubPr>
                        <m:ctrlPr>
                          <a:rPr lang="fr-FR" b="0" i="1" dirty="0" smtClean="0">
                            <a:latin typeface="Cambria Math" panose="02040503050406030204" pitchFamily="18" charset="0"/>
                          </a:rPr>
                        </m:ctrlPr>
                      </m:sSubPr>
                      <m:e>
                        <m:r>
                          <a:rPr lang="fr-FR" b="0" i="1" dirty="0" smtClean="0">
                            <a:latin typeface="Cambria Math" panose="02040503050406030204" pitchFamily="18" charset="0"/>
                          </a:rPr>
                          <m:t>𝜙</m:t>
                        </m:r>
                      </m:e>
                      <m:sub>
                        <m:r>
                          <a:rPr lang="fr-FR" b="0" i="1" dirty="0" smtClean="0">
                            <a:latin typeface="Cambria Math" panose="02040503050406030204" pitchFamily="18" charset="0"/>
                          </a:rPr>
                          <m:t>𝑒𝑥𝑡</m:t>
                        </m:r>
                      </m:sub>
                    </m:sSub>
                    <m:r>
                      <a:rPr lang="fr-FR" b="0" i="1" dirty="0" smtClean="0">
                        <a:latin typeface="Cambria Math" panose="02040503050406030204" pitchFamily="18" charset="0"/>
                      </a:rPr>
                      <m:t>=45 </m:t>
                    </m:r>
                    <m:r>
                      <a:rPr lang="fr-FR" b="0" i="1" dirty="0" smtClean="0">
                        <a:latin typeface="Cambria Math" panose="02040503050406030204" pitchFamily="18" charset="0"/>
                      </a:rPr>
                      <m:t>𝑚𝑚</m:t>
                    </m:r>
                  </m:oMath>
                </a14:m>
                <a:r>
                  <a:rPr lang="fr-FR" dirty="0" smtClean="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𝜙</m:t>
                        </m:r>
                      </m:e>
                      <m:sub>
                        <m:r>
                          <a:rPr lang="fr-FR" b="0" i="1" dirty="0" smtClean="0">
                            <a:latin typeface="Cambria Math" panose="02040503050406030204" pitchFamily="18" charset="0"/>
                          </a:rPr>
                          <m:t>𝑖𝑛𝑡</m:t>
                        </m:r>
                      </m:sub>
                    </m:sSub>
                    <m:r>
                      <a:rPr lang="fr-FR" i="1" dirty="0" smtClean="0">
                        <a:latin typeface="Cambria Math" panose="02040503050406030204" pitchFamily="18" charset="0"/>
                      </a:rPr>
                      <m:t>= 35 </m:t>
                    </m:r>
                    <m:r>
                      <a:rPr lang="fr-FR" i="1" dirty="0" smtClean="0">
                        <a:latin typeface="Cambria Math" panose="02040503050406030204" pitchFamily="18" charset="0"/>
                      </a:rPr>
                      <m:t>𝑚𝑚</m:t>
                    </m:r>
                  </m:oMath>
                </a14:m>
                <a:endParaRPr lang="fr-FR" dirty="0" smtClean="0"/>
              </a:p>
            </p:txBody>
          </p:sp>
        </mc:Choice>
        <mc:Fallback xmlns="">
          <p:sp>
            <p:nvSpPr>
              <p:cNvPr id="8" name="ZoneTexte 7"/>
              <p:cNvSpPr txBox="1">
                <a:spLocks noRot="1" noChangeAspect="1" noMove="1" noResize="1" noEditPoints="1" noAdjustHandles="1" noChangeArrowheads="1" noChangeShapeType="1" noTextEdit="1"/>
              </p:cNvSpPr>
              <p:nvPr/>
            </p:nvSpPr>
            <p:spPr>
              <a:xfrm>
                <a:off x="499734" y="4983652"/>
                <a:ext cx="4812921" cy="369332"/>
              </a:xfrm>
              <a:prstGeom prst="rect">
                <a:avLst/>
              </a:prstGeom>
              <a:blipFill rotWithShape="0">
                <a:blip r:embed="rId5"/>
                <a:stretch>
                  <a:fillRect l="-887" t="-10000" b="-26667"/>
                </a:stretch>
              </a:blipFill>
            </p:spPr>
            <p:txBody>
              <a:bodyPr/>
              <a:lstStyle/>
              <a:p>
                <a:r>
                  <a:rPr lang="fr-FR">
                    <a:noFill/>
                  </a:rPr>
                  <a:t> </a:t>
                </a:r>
              </a:p>
            </p:txBody>
          </p:sp>
        </mc:Fallback>
      </mc:AlternateContent>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6"/>
                  <a:stretch>
                    <a:fillRect/>
                  </a:stretch>
                </a:blipFill>
              </p:spPr>
              <p:txBody>
                <a:bodyPr/>
                <a:lstStyle/>
                <a:p>
                  <a:r>
                    <a:rPr lang="fr-FR">
                      <a:noFill/>
                    </a:rPr>
                    <a:t> </a:t>
                  </a:r>
                </a:p>
              </p:txBody>
            </p:sp>
          </mc:Fallback>
        </mc:AlternateContent>
      </p:grpSp>
      <p:grpSp>
        <p:nvGrpSpPr>
          <p:cNvPr id="31" name="Groupe 30"/>
          <p:cNvGrpSpPr/>
          <p:nvPr/>
        </p:nvGrpSpPr>
        <p:grpSpPr>
          <a:xfrm>
            <a:off x="1334125" y="2743200"/>
            <a:ext cx="6521565" cy="2234577"/>
            <a:chOff x="1334125" y="2743200"/>
            <a:chExt cx="6521565" cy="2234577"/>
          </a:xfrm>
        </p:grpSpPr>
        <p:cxnSp>
          <p:nvCxnSpPr>
            <p:cNvPr id="33" name="Connecteur droit 32"/>
            <p:cNvCxnSpPr/>
            <p:nvPr/>
          </p:nvCxnSpPr>
          <p:spPr>
            <a:xfrm>
              <a:off x="1334125" y="2743200"/>
              <a:ext cx="0" cy="2234577"/>
            </a:xfrm>
            <a:prstGeom prst="line">
              <a:avLst/>
            </a:prstGeom>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a:off x="7855690" y="2743200"/>
              <a:ext cx="0" cy="2234577"/>
            </a:xfrm>
            <a:prstGeom prst="line">
              <a:avLst/>
            </a:prstGeom>
          </p:spPr>
          <p:style>
            <a:lnRef idx="3">
              <a:schemeClr val="dk1"/>
            </a:lnRef>
            <a:fillRef idx="0">
              <a:schemeClr val="dk1"/>
            </a:fillRef>
            <a:effectRef idx="2">
              <a:schemeClr val="dk1"/>
            </a:effectRef>
            <a:fontRef idx="minor">
              <a:schemeClr val="tx1"/>
            </a:fontRef>
          </p:style>
        </p:cxnSp>
        <p:grpSp>
          <p:nvGrpSpPr>
            <p:cNvPr id="35" name="Groupe 34"/>
            <p:cNvGrpSpPr/>
            <p:nvPr/>
          </p:nvGrpSpPr>
          <p:grpSpPr>
            <a:xfrm>
              <a:off x="1379095" y="4608445"/>
              <a:ext cx="6415790" cy="369332"/>
              <a:chOff x="1379095" y="4728365"/>
              <a:chExt cx="6415790" cy="369332"/>
            </a:xfrm>
          </p:grpSpPr>
          <p:cxnSp>
            <p:nvCxnSpPr>
              <p:cNvPr id="36" name="Connecteur droit avec flèche 35"/>
              <p:cNvCxnSpPr/>
              <p:nvPr/>
            </p:nvCxnSpPr>
            <p:spPr>
              <a:xfrm>
                <a:off x="1379095" y="5071385"/>
                <a:ext cx="641579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7" name="ZoneTexte 36"/>
              <p:cNvSpPr txBox="1"/>
              <p:nvPr/>
            </p:nvSpPr>
            <p:spPr>
              <a:xfrm>
                <a:off x="4250803" y="4728365"/>
                <a:ext cx="904415" cy="369332"/>
              </a:xfrm>
              <a:prstGeom prst="rect">
                <a:avLst/>
              </a:prstGeom>
              <a:noFill/>
            </p:spPr>
            <p:txBody>
              <a:bodyPr wrap="none" rtlCol="0">
                <a:spAutoFit/>
              </a:bodyPr>
              <a:lstStyle/>
              <a:p>
                <a:r>
                  <a:rPr lang="fr-FR" dirty="0" smtClean="0"/>
                  <a:t>430mm</a:t>
                </a:r>
                <a:endParaRPr lang="fr-FR" dirty="0"/>
              </a:p>
            </p:txBody>
          </p:sp>
        </p:grpSp>
      </p:grpSp>
      <p:sp>
        <p:nvSpPr>
          <p:cNvPr id="3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026476"/>
      </p:ext>
    </p:extLst>
  </p:cSld>
  <p:clrMapOvr>
    <a:masterClrMapping/>
  </p:clrMapOvr>
  <mc:AlternateContent xmlns:mc="http://schemas.openxmlformats.org/markup-compatibility/2006">
    <mc:Choice xmlns:p14="http://schemas.microsoft.com/office/powerpoint/2010/main" Requires="p14">
      <p:transition spd="slow" p14:dur="2000" advTm="70875"/>
    </mc:Choice>
    <mc:Fallback>
      <p:transition spd="slow" advTm="7087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la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Vitesse de rotation :  7000 tr/min</a:t>
            </a:r>
          </a:p>
          <a:p>
            <a:pPr algn="ctr"/>
            <a:r>
              <a:rPr lang="fr-FR" dirty="0"/>
              <a:t>Balourd mécanique </a:t>
            </a:r>
            <a:r>
              <a:rPr lang="fr-FR" dirty="0" smtClean="0"/>
              <a:t>:  102.6 </a:t>
            </a:r>
            <a:r>
              <a:rPr lang="fr-FR" dirty="0"/>
              <a:t>g.mm @180</a:t>
            </a:r>
            <a:r>
              <a:rPr lang="fr-FR" dirty="0" smtClean="0"/>
              <a:t>°</a:t>
            </a:r>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b="1" u="sng"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4"/>
                <a:stretch>
                  <a:fillRect l="-657"/>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de démarrage n’est pas pris en compte</a:t>
            </a:r>
          </a:p>
          <a:p>
            <a:pPr algn="ctr"/>
            <a:r>
              <a:rPr lang="fr-FR" dirty="0" smtClean="0"/>
              <a:t>Comparaison uniquement à la vitesse nominale</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71452631"/>
      </p:ext>
    </p:extLst>
  </p:cSld>
  <p:clrMapOvr>
    <a:masterClrMapping/>
  </p:clrMapOvr>
  <mc:AlternateContent xmlns:mc="http://schemas.openxmlformats.org/markup-compatibility/2006">
    <mc:Choice xmlns:p14="http://schemas.microsoft.com/office/powerpoint/2010/main" Requires="p14">
      <p:transition spd="slow" p14:dur="2000" advTm="40454"/>
    </mc:Choice>
    <mc:Fallback>
      <p:transition spd="slow" advTm="40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Conditions aux limites thermiques</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923330"/>
                </a:xfrm>
                <a:prstGeom prst="rect">
                  <a:avLst/>
                </a:prstGeom>
                <a:blipFill>
                  <a:blip r:embed="rId5"/>
                  <a:stretch>
                    <a:fillRect t="-3974"/>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094283"/>
            <a:chOff x="5024746" y="765224"/>
            <a:chExt cx="5934050" cy="3323679"/>
          </a:xfrm>
          <a:solidFill>
            <a:schemeClr val="bg1"/>
          </a:solidFill>
        </p:grpSpPr>
        <p:grpSp>
          <p:nvGrpSpPr>
            <p:cNvPr id="53" name="Groupe 52"/>
            <p:cNvGrpSpPr/>
            <p:nvPr/>
          </p:nvGrpSpPr>
          <p:grpSpPr>
            <a:xfrm>
              <a:off x="5024746" y="1591218"/>
              <a:ext cx="5934050" cy="2497685"/>
              <a:chOff x="3456058" y="891284"/>
              <a:chExt cx="8376231" cy="3001805"/>
            </a:xfrm>
            <a:grpFill/>
          </p:grpSpPr>
          <p:grpSp>
            <p:nvGrpSpPr>
              <p:cNvPr id="57" name="Groupe 56"/>
              <p:cNvGrpSpPr/>
              <p:nvPr/>
            </p:nvGrpSpPr>
            <p:grpSpPr>
              <a:xfrm>
                <a:off x="3456058" y="891284"/>
                <a:ext cx="8376231" cy="3001805"/>
                <a:chOff x="3456058" y="891284"/>
                <a:chExt cx="8376231" cy="3001805"/>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3"/>
                  <a:ext cx="2046197" cy="1351411"/>
                  <a:chOff x="1646125" y="-2275013"/>
                  <a:chExt cx="2046197" cy="1351411"/>
                </a:xfrm>
                <a:grpFill/>
              </p:grpSpPr>
              <p:sp>
                <p:nvSpPr>
                  <p:cNvPr id="65" name="Rectangle 64"/>
                  <p:cNvSpPr/>
                  <p:nvPr/>
                </p:nvSpPr>
                <p:spPr>
                  <a:xfrm>
                    <a:off x="1646125" y="-1757972"/>
                    <a:ext cx="2046197" cy="834370"/>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669223" y="-2275013"/>
                    <a:ext cx="55456" cy="517041"/>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
        <p:nvSpPr>
          <p:cNvPr id="3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33766390"/>
      </p:ext>
    </p:extLst>
  </p:cSld>
  <p:clrMapOvr>
    <a:masterClrMapping/>
  </p:clrMapOvr>
  <mc:AlternateContent xmlns:mc="http://schemas.openxmlformats.org/markup-compatibility/2006">
    <mc:Choice xmlns:p14="http://schemas.microsoft.com/office/powerpoint/2010/main" Requires="p14">
      <p:transition spd="slow" p14:dur="2000" advTm="45864"/>
    </mc:Choice>
    <mc:Fallback>
      <p:transition spd="slow" advTm="45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Comparaison </a:t>
            </a:r>
            <a:r>
              <a:rPr lang="fr-FR" sz="3200" dirty="0" err="1" smtClean="0">
                <a:cs typeface="Arial" panose="020B0604020202020204" pitchFamily="34" charset="0"/>
              </a:rPr>
              <a:t>Num</a:t>
            </a:r>
            <a:r>
              <a:rPr lang="fr-FR" sz="3200" dirty="0" smtClean="0">
                <a:cs typeface="Arial" panose="020B0604020202020204" pitchFamily="34" charset="0"/>
              </a:rPr>
              <a:t>./</a:t>
            </a:r>
            <a:r>
              <a:rPr lang="fr-FR" sz="3200" dirty="0" err="1" smtClean="0">
                <a:cs typeface="Arial" panose="020B0604020202020204" pitchFamily="34" charset="0"/>
              </a:rPr>
              <a:t>Exp</a:t>
            </a:r>
            <a:r>
              <a:rPr lang="fr-FR" sz="3200" dirty="0" smtClean="0">
                <a:cs typeface="Arial" panose="020B0604020202020204" pitchFamily="34" charset="0"/>
              </a:rPr>
              <a:t>.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2" name="Graphique 11"/>
          <p:cNvGraphicFramePr>
            <a:graphicFrameLocks/>
          </p:cNvGraphicFramePr>
          <p:nvPr>
            <p:extLst>
              <p:ext uri="{D42A27DB-BD31-4B8C-83A1-F6EECF244321}">
                <p14:modId xmlns:p14="http://schemas.microsoft.com/office/powerpoint/2010/main" val="243553979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aphicFrame>
        <p:nvGraphicFramePr>
          <p:cNvPr id="17" name="Graphique 16"/>
          <p:cNvGraphicFramePr>
            <a:graphicFrameLocks/>
          </p:cNvGraphicFramePr>
          <p:nvPr>
            <p:extLst>
              <p:ext uri="{D42A27DB-BD31-4B8C-83A1-F6EECF244321}">
                <p14:modId xmlns:p14="http://schemas.microsoft.com/office/powerpoint/2010/main" val="2412890129"/>
              </p:ext>
            </p:extLst>
          </p:nvPr>
        </p:nvGraphicFramePr>
        <p:xfrm>
          <a:off x="113457" y="1281202"/>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00428769"/>
      </p:ext>
    </p:extLst>
  </p:cSld>
  <p:clrMapOvr>
    <a:masterClrMapping/>
  </p:clrMapOvr>
  <mc:AlternateContent xmlns:mc="http://schemas.openxmlformats.org/markup-compatibility/2006">
    <mc:Choice xmlns:p14="http://schemas.microsoft.com/office/powerpoint/2010/main" Requires="p14">
      <p:transition spd="slow" p14:dur="2000" advTm="50176"/>
    </mc:Choice>
    <mc:Fallback>
      <p:transition spd="slow" advTm="501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3339277243"/>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1312630597"/>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063027"/>
      </p:ext>
    </p:extLst>
  </p:cSld>
  <p:clrMapOvr>
    <a:masterClrMapping/>
  </p:clrMapOvr>
  <mc:AlternateContent xmlns:mc="http://schemas.openxmlformats.org/markup-compatibility/2006">
    <mc:Choice xmlns:p14="http://schemas.microsoft.com/office/powerpoint/2010/main" Requires="p14">
      <p:transition spd="slow" p14:dur="2000" advTm="34029"/>
    </mc:Choice>
    <mc:Fallback>
      <p:transition spd="slow" advTm="3402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4"/>
          <a:stretch>
            <a:fillRect/>
          </a:stretch>
        </p:blipFill>
        <p:spPr>
          <a:xfrm>
            <a:off x="6332330" y="1541705"/>
            <a:ext cx="5224725" cy="4011516"/>
          </a:xfrm>
          <a:prstGeom prst="rect">
            <a:avLst/>
          </a:prstGeom>
        </p:spPr>
      </p:pic>
      <p:sp>
        <p:nvSpPr>
          <p:cNvPr id="2" name="ZoneTexte 1"/>
          <p:cNvSpPr txBox="1"/>
          <p:nvPr/>
        </p:nvSpPr>
        <p:spPr>
          <a:xfrm>
            <a:off x="6602423" y="105840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790377469"/>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30" name="Connecteur droit avec flèche 29"/>
          <p:cNvCxnSpPr>
            <a:stCxn id="2" idx="1"/>
          </p:cNvCxnSpPr>
          <p:nvPr/>
        </p:nvCxnSpPr>
        <p:spPr>
          <a:xfrm flipH="1">
            <a:off x="5797055" y="1258460"/>
            <a:ext cx="805368" cy="838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Ellipse 15"/>
          <p:cNvSpPr/>
          <p:nvPr/>
        </p:nvSpPr>
        <p:spPr>
          <a:xfrm rot="4432107">
            <a:off x="8169508" y="2567174"/>
            <a:ext cx="2466342" cy="2204915"/>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29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7" name="Groupe 6"/>
          <p:cNvGrpSpPr/>
          <p:nvPr/>
        </p:nvGrpSpPr>
        <p:grpSpPr>
          <a:xfrm rot="20723329">
            <a:off x="8689057" y="1591767"/>
            <a:ext cx="1716594" cy="1944562"/>
            <a:chOff x="9094478" y="1614757"/>
            <a:chExt cx="1716594" cy="1944562"/>
          </a:xfrm>
        </p:grpSpPr>
        <p:sp>
          <p:nvSpPr>
            <p:cNvPr id="3" name="Arc 2"/>
            <p:cNvSpPr/>
            <p:nvPr/>
          </p:nvSpPr>
          <p:spPr>
            <a:xfrm rot="21383524">
              <a:off x="9094478" y="1662714"/>
              <a:ext cx="1626122" cy="1896605"/>
            </a:xfrm>
            <a:prstGeom prst="arc">
              <a:avLst>
                <a:gd name="adj1" fmla="val 17046106"/>
                <a:gd name="adj2" fmla="val 19218750"/>
              </a:avLst>
            </a:prstGeom>
            <a:ln>
              <a:head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ZoneTexte 5"/>
                <p:cNvSpPr txBox="1"/>
                <p:nvPr/>
              </p:nvSpPr>
              <p:spPr>
                <a:xfrm rot="876671">
                  <a:off x="10403589" y="1614757"/>
                  <a:ext cx="407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0" smtClean="0">
                            <a:latin typeface="Cambria Math" panose="02040503050406030204" pitchFamily="18" charset="0"/>
                          </a:rPr>
                          <m:t>𝛀</m:t>
                        </m:r>
                      </m:oMath>
                    </m:oMathPara>
                  </a14:m>
                  <a:endParaRPr lang="fr-FR" b="1" dirty="0"/>
                </a:p>
              </p:txBody>
            </p:sp>
          </mc:Choice>
          <mc:Fallback xmlns="">
            <p:sp>
              <p:nvSpPr>
                <p:cNvPr id="6" name="ZoneTexte 5"/>
                <p:cNvSpPr txBox="1">
                  <a:spLocks noRot="1" noChangeAspect="1" noMove="1" noResize="1" noEditPoints="1" noAdjustHandles="1" noChangeArrowheads="1" noChangeShapeType="1" noTextEdit="1"/>
                </p:cNvSpPr>
                <p:nvPr/>
              </p:nvSpPr>
              <p:spPr>
                <a:xfrm rot="876671">
                  <a:off x="10403589" y="1614757"/>
                  <a:ext cx="407483" cy="369332"/>
                </a:xfrm>
                <a:prstGeom prst="rect">
                  <a:avLst/>
                </a:prstGeom>
                <a:blipFill rotWithShape="0">
                  <a:blip r:embed="rId6"/>
                  <a:stretch>
                    <a:fillRect/>
                  </a:stretch>
                </a:blipFill>
              </p:spPr>
              <p:txBody>
                <a:bodyPr/>
                <a:lstStyle/>
                <a:p>
                  <a:r>
                    <a:rPr lang="fr-FR">
                      <a:noFill/>
                    </a:rPr>
                    <a:t> </a:t>
                  </a:r>
                </a:p>
              </p:txBody>
            </p:sp>
          </mc:Fallback>
        </mc:AlternateContent>
      </p:grpSp>
    </p:spTree>
    <p:custDataLst>
      <p:tags r:id="rId1"/>
    </p:custDataLst>
    <p:extLst>
      <p:ext uri="{BB962C8B-B14F-4D97-AF65-F5344CB8AC3E}">
        <p14:creationId xmlns:p14="http://schemas.microsoft.com/office/powerpoint/2010/main" val="110568621"/>
      </p:ext>
    </p:extLst>
  </p:cSld>
  <p:clrMapOvr>
    <a:masterClrMapping/>
  </p:clrMapOvr>
  <mc:AlternateContent xmlns:mc="http://schemas.openxmlformats.org/markup-compatibility/2006">
    <mc:Choice xmlns:p14="http://schemas.microsoft.com/office/powerpoint/2010/main" Requires="p14">
      <p:transition spd="slow" p14:dur="2000" advTm="46640"/>
    </mc:Choice>
    <mc:Fallback>
      <p:transition spd="slow" advTm="46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245459" y="1119863"/>
            <a:ext cx="4586256" cy="369332"/>
          </a:xfrm>
          <a:prstGeom prst="rect">
            <a:avLst/>
          </a:prstGeom>
          <a:noFill/>
        </p:spPr>
        <p:txBody>
          <a:bodyPr wrap="none" rtlCol="0">
            <a:spAutoFit/>
          </a:bodyPr>
          <a:lstStyle/>
          <a:p>
            <a:r>
              <a:rPr lang="fr-FR" dirty="0" smtClean="0"/>
              <a:t>Compresseur centrifuge (De </a:t>
            </a:r>
            <a:r>
              <a:rPr lang="fr-FR" dirty="0" err="1" smtClean="0"/>
              <a:t>Jongh</a:t>
            </a:r>
            <a:r>
              <a:rPr lang="fr-FR" dirty="0" smtClean="0"/>
              <a:t> et al., 1994)</a:t>
            </a:r>
            <a:endParaRPr lang="fr-FR" dirty="0"/>
          </a:p>
        </p:txBody>
      </p:sp>
      <p:grpSp>
        <p:nvGrpSpPr>
          <p:cNvPr id="36" name="Groupe 35"/>
          <p:cNvGrpSpPr/>
          <p:nvPr/>
        </p:nvGrpSpPr>
        <p:grpSpPr>
          <a:xfrm>
            <a:off x="243623" y="1456591"/>
            <a:ext cx="6044282" cy="1972867"/>
            <a:chOff x="3286743" y="2829708"/>
            <a:chExt cx="6616390" cy="1495792"/>
          </a:xfrm>
        </p:grpSpPr>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97129" y="946572"/>
            <a:ext cx="5335645" cy="5355406"/>
            <a:chOff x="767701" y="1260684"/>
            <a:chExt cx="4372252" cy="4437923"/>
          </a:xfrm>
        </p:grpSpPr>
        <p:pic>
          <p:nvPicPr>
            <p:cNvPr id="52" name="Imag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01" y="1608667"/>
              <a:ext cx="4372252"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078317" y="1260684"/>
              <a:ext cx="3913169" cy="306058"/>
            </a:xfrm>
            <a:prstGeom prst="rect">
              <a:avLst/>
            </a:prstGeom>
            <a:solidFill>
              <a:schemeClr val="bg1"/>
            </a:solidFill>
          </p:spPr>
          <p:txBody>
            <a:bodyPr wrap="square" rtlCol="0">
              <a:spAutoFit/>
            </a:bodyPr>
            <a:lstStyle/>
            <a:p>
              <a:r>
                <a:rPr lang="fr-FR" dirty="0" smtClean="0"/>
                <a:t>Amplitude et phase des vibrations au palier NDE</a:t>
              </a:r>
              <a:endParaRPr lang="fr-FR"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243623" y="2590503"/>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Roue et accouplement en titane à la place de l’acier</a:t>
              </a:r>
              <a:endParaRPr lang="fr-FR" dirty="0"/>
            </a:p>
          </p:txBody>
        </p:sp>
      </p:grpSp>
      <p:sp>
        <p:nvSpPr>
          <p:cNvPr id="66" name="Rectangle 65"/>
          <p:cNvSpPr/>
          <p:nvPr/>
        </p:nvSpPr>
        <p:spPr>
          <a:xfrm>
            <a:off x="627848" y="5162977"/>
            <a:ext cx="5943678" cy="400110"/>
          </a:xfrm>
          <a:prstGeom prst="rect">
            <a:avLst/>
          </a:prstGeom>
        </p:spPr>
        <p:txBody>
          <a:bodyPr wrap="none">
            <a:spAutoFit/>
          </a:bodyPr>
          <a:lstStyle/>
          <a:p>
            <a:pPr algn="ctr"/>
            <a:r>
              <a:rPr lang="fr-FR" sz="2000" b="1" dirty="0" smtClean="0">
                <a:solidFill>
                  <a:srgbClr val="FF0000"/>
                </a:solidFill>
              </a:rPr>
              <a:t>Niveau vibratoire sensible aux </a:t>
            </a:r>
            <a:r>
              <a:rPr lang="fr-FR" sz="2000" b="1" dirty="0">
                <a:solidFill>
                  <a:srgbClr val="FF0000"/>
                </a:solidFill>
              </a:rPr>
              <a:t>masses en porte à faux</a:t>
            </a:r>
          </a:p>
        </p:txBody>
      </p:sp>
      <p:sp>
        <p:nvSpPr>
          <p:cNvPr id="2" name="Rectangle 1"/>
          <p:cNvSpPr/>
          <p:nvPr/>
        </p:nvSpPr>
        <p:spPr>
          <a:xfrm>
            <a:off x="43046" y="6241465"/>
            <a:ext cx="7764562"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pp.816-824</a:t>
            </a:r>
            <a:endParaRPr lang="fr-FR" sz="1000" dirty="0"/>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5706516"/>
      </p:ext>
    </p:extLst>
  </p:cSld>
  <p:clrMapOvr>
    <a:masterClrMapping/>
  </p:clrMapOvr>
  <mc:AlternateContent xmlns:mc="http://schemas.openxmlformats.org/markup-compatibility/2006">
    <mc:Choice xmlns:p14="http://schemas.microsoft.com/office/powerpoint/2010/main" Requires="p14">
      <p:transition spd="slow" p14:dur="2000" advTm="94479"/>
    </mc:Choice>
    <mc:Fallback>
      <p:transition spd="slow" advTm="94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a:cs typeface="Arial" panose="020B0604020202020204" pitchFamily="34" charset="0"/>
              </a:rPr>
              <a:t>Comparaison </a:t>
            </a:r>
            <a:r>
              <a:rPr lang="fr-FR" sz="3200" dirty="0" err="1">
                <a:cs typeface="Arial" panose="020B0604020202020204" pitchFamily="34" charset="0"/>
              </a:rPr>
              <a:t>Num</a:t>
            </a:r>
            <a:r>
              <a:rPr lang="fr-FR" sz="3200" dirty="0">
                <a:cs typeface="Arial" panose="020B0604020202020204" pitchFamily="34" charset="0"/>
              </a:rPr>
              <a:t>./</a:t>
            </a:r>
            <a:r>
              <a:rPr lang="fr-FR" sz="3200" dirty="0" err="1">
                <a:cs typeface="Arial" panose="020B0604020202020204" pitchFamily="34" charset="0"/>
              </a:rPr>
              <a:t>Exp</a:t>
            </a:r>
            <a:r>
              <a:rPr lang="fr-FR" sz="3200" dirty="0">
                <a:cs typeface="Arial" panose="020B0604020202020204" pitchFamily="34" charset="0"/>
              </a:rPr>
              <a:t>. : </a:t>
            </a:r>
            <a:r>
              <a:rPr lang="fr-FR" sz="3200" dirty="0" smtClean="0">
                <a:cs typeface="Arial" panose="020B0604020202020204" pitchFamily="34" charset="0"/>
              </a:rPr>
              <a:t>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6206384" cy="1631216"/>
            </a:xfrm>
            <a:prstGeom prst="rect">
              <a:avLst/>
            </a:prstGeom>
          </p:spPr>
          <p:txBody>
            <a:bodyPr wrap="square">
              <a:spAutoFit/>
            </a:bodyPr>
            <a:lstStyle/>
            <a:p>
              <a:pPr marL="285750" indent="-285750">
                <a:buFont typeface="Arial" panose="020B0604020202020204" pitchFamily="34" charset="0"/>
                <a:buChar char="•"/>
              </a:pPr>
              <a:r>
                <a:rPr lang="fr-FR" sz="2000" dirty="0">
                  <a:cs typeface="Times New Roman" panose="02020603050405020304" pitchFamily="18" charset="0"/>
                </a:rPr>
                <a:t>Différence sur le début de </a:t>
              </a:r>
              <a:r>
                <a:rPr lang="fr-FR" sz="2000" dirty="0" smtClean="0">
                  <a:cs typeface="Times New Roman" panose="02020603050405020304" pitchFamily="18" charset="0"/>
                </a:rPr>
                <a:t>la simulation </a:t>
              </a:r>
              <a:r>
                <a:rPr lang="fr-FR" sz="2000" dirty="0">
                  <a:cs typeface="Times New Roman" panose="02020603050405020304" pitchFamily="18" charset="0"/>
                </a:rPr>
                <a:t>t&lt;200 s</a:t>
              </a:r>
            </a:p>
            <a:p>
              <a:pPr marL="285750" indent="-285750">
                <a:buFont typeface="Arial" panose="020B0604020202020204" pitchFamily="34" charset="0"/>
                <a:buChar char="•"/>
              </a:pPr>
              <a:r>
                <a:rPr lang="fr-FR" sz="2000" dirty="0">
                  <a:cs typeface="Times New Roman" panose="02020603050405020304" pitchFamily="18" charset="0"/>
                </a:rPr>
                <a:t>Démarrage </a:t>
              </a:r>
              <a:r>
                <a:rPr lang="fr-FR" sz="2000" dirty="0" smtClean="0">
                  <a:cs typeface="Times New Roman" panose="02020603050405020304" pitchFamily="18" charset="0"/>
                </a:rPr>
                <a:t>non </a:t>
              </a:r>
              <a:r>
                <a:rPr lang="fr-FR" sz="2000" dirty="0">
                  <a:cs typeface="Times New Roman" panose="02020603050405020304" pitchFamily="18" charset="0"/>
                </a:rPr>
                <a:t>pris en compte dans la simulation</a:t>
              </a:r>
            </a:p>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Modèle validé</a:t>
              </a:r>
              <a:endParaRPr lang="fr-FR" sz="2000" dirty="0">
                <a:cs typeface="Times New Roman" panose="02020603050405020304" pitchFamily="18" charset="0"/>
              </a:endParaRPr>
            </a:p>
          </p:txBody>
        </p:sp>
      </p:grpSp>
      <p:grpSp>
        <p:nvGrpSpPr>
          <p:cNvPr id="17" name="Groupe 16"/>
          <p:cNvGrpSpPr/>
          <p:nvPr/>
        </p:nvGrpSpPr>
        <p:grpSpPr>
          <a:xfrm>
            <a:off x="5529820" y="4424081"/>
            <a:ext cx="6374075" cy="968189"/>
            <a:chOff x="5587726" y="1940300"/>
            <a:chExt cx="6374075" cy="830769"/>
          </a:xfrm>
        </p:grpSpPr>
        <p:sp>
          <p:nvSpPr>
            <p:cNvPr id="18" name="Rectangle 17"/>
            <p:cNvSpPr/>
            <p:nvPr/>
          </p:nvSpPr>
          <p:spPr>
            <a:xfrm>
              <a:off x="5587726" y="1940300"/>
              <a:ext cx="6374075" cy="8307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a:cs typeface="Times New Roman" panose="02020603050405020304" pitchFamily="18" charset="0"/>
                </a:rPr>
                <a:t>L</a:t>
              </a:r>
              <a:r>
                <a:rPr lang="fr-FR" sz="2000" dirty="0" smtClean="0">
                  <a:cs typeface="Times New Roman" panose="02020603050405020304" pitchFamily="18" charset="0"/>
                </a:rPr>
                <a:t>’effet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stabilité pour comprendre les raisons</a:t>
              </a:r>
            </a:p>
          </p:txBody>
        </p:sp>
      </p:grpSp>
      <p:sp>
        <p:nvSpPr>
          <p:cNvPr id="1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39076"/>
      </p:ext>
    </p:extLst>
  </p:cSld>
  <p:clrMapOvr>
    <a:masterClrMapping/>
  </p:clrMapOvr>
  <mc:AlternateContent xmlns:mc="http://schemas.openxmlformats.org/markup-compatibility/2006">
    <mc:Choice xmlns:p14="http://schemas.microsoft.com/office/powerpoint/2010/main" Requires="p14">
      <p:transition spd="slow" p14:dur="2000" advTm="36134"/>
    </mc:Choice>
    <mc:Fallback>
      <p:transition spd="slow" advTm="3613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p:grpSp>
        <p:nvGrpSpPr>
          <p:cNvPr id="7" name="Groupe 6"/>
          <p:cNvGrpSpPr/>
          <p:nvPr/>
        </p:nvGrpSpPr>
        <p:grpSpPr>
          <a:xfrm>
            <a:off x="1597309" y="1026045"/>
            <a:ext cx="8670843" cy="995536"/>
            <a:chOff x="2197973" y="1363589"/>
            <a:chExt cx="8670843" cy="995536"/>
          </a:xfrm>
        </p:grpSpPr>
        <p:grpSp>
          <p:nvGrpSpPr>
            <p:cNvPr id="8" name="Groupe 7"/>
            <p:cNvGrpSpPr/>
            <p:nvPr/>
          </p:nvGrpSpPr>
          <p:grpSpPr>
            <a:xfrm>
              <a:off x="6103634" y="1363589"/>
              <a:ext cx="4765182" cy="995536"/>
              <a:chOff x="282774" y="4568126"/>
              <a:chExt cx="5477945" cy="1144446"/>
            </a:xfrm>
          </p:grpSpPr>
          <mc:AlternateContent xmlns:mc="http://schemas.openxmlformats.org/markup-compatibility/2006" xmlns:a14="http://schemas.microsoft.com/office/drawing/2010/main">
            <mc:Choice Requires="a14">
              <p:sp>
                <p:nvSpPr>
                  <p:cNvPr id="10" name="Rectangle 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12" name="Connecteur droit avec flèche 11"/>
              <p:cNvCxnSpPr>
                <a:stCxn id="10" idx="3"/>
                <a:endCxn id="20"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20" idx="3"/>
                <a:endCxn id="21"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4" name="Groupe 13"/>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28" name="Rectangle 27"/>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29" name="Connecteur droit avec flèche 28"/>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Organigramme : Ou 29"/>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avec flèche 30"/>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985303" y="4958982"/>
                <a:ext cx="4775416" cy="687229"/>
                <a:chOff x="2254150" y="2231710"/>
                <a:chExt cx="9290150" cy="1342134"/>
              </a:xfrm>
            </p:grpSpPr>
            <p:cxnSp>
              <p:nvCxnSpPr>
                <p:cNvPr id="23" name="Connecteur droit avec flèche 22"/>
                <p:cNvCxnSpPr>
                  <a:stCxn id="21"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30"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22" name="Flèche gauche 21"/>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9" name="Rectangle 8"/>
            <p:cNvSpPr/>
            <p:nvPr/>
          </p:nvSpPr>
          <p:spPr>
            <a:xfrm>
              <a:off x="2197973" y="1705800"/>
              <a:ext cx="3690882" cy="369332"/>
            </a:xfrm>
            <a:prstGeom prst="rect">
              <a:avLst/>
            </a:prstGeom>
          </p:spPr>
          <p:txBody>
            <a:bodyPr wrap="none">
              <a:spAutoFit/>
            </a:bodyPr>
            <a:lstStyle/>
            <a:p>
              <a:r>
                <a:rPr lang="fr-FR" dirty="0" smtClean="0"/>
                <a:t>Rappel «</a:t>
              </a:r>
              <a:r>
                <a:rPr lang="fr-FR" dirty="0"/>
                <a:t> système » de l’effet </a:t>
              </a:r>
              <a:r>
                <a:rPr lang="fr-FR" dirty="0" smtClean="0"/>
                <a:t>Morton </a:t>
              </a:r>
              <a:endParaRPr lang="fr-FR" dirty="0"/>
            </a:p>
          </p:txBody>
        </p:sp>
      </p:grpSp>
      <p:grpSp>
        <p:nvGrpSpPr>
          <p:cNvPr id="34" name="Groupe 33"/>
          <p:cNvGrpSpPr/>
          <p:nvPr/>
        </p:nvGrpSpPr>
        <p:grpSpPr>
          <a:xfrm>
            <a:off x="783918" y="2173635"/>
            <a:ext cx="4719052" cy="4195253"/>
            <a:chOff x="664523" y="4293560"/>
            <a:chExt cx="4719052" cy="4195253"/>
          </a:xfrm>
        </p:grpSpPr>
        <p:sp>
          <p:nvSpPr>
            <p:cNvPr id="37" name="Rectangle 36"/>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8" name="Rectangle 37"/>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de Lorenz et Murphy</a:t>
              </a:r>
              <a:endParaRPr lang="fr-FR" sz="2000" dirty="0"/>
            </a:p>
          </p:txBody>
        </p:sp>
      </p:grpSp>
      <p:sp>
        <p:nvSpPr>
          <p:cNvPr id="35" name="ZoneTexte 34"/>
          <p:cNvSpPr txBox="1"/>
          <p:nvPr/>
        </p:nvSpPr>
        <p:spPr>
          <a:xfrm>
            <a:off x="1172978" y="5802146"/>
            <a:ext cx="4051430" cy="400110"/>
          </a:xfrm>
          <a:prstGeom prst="rect">
            <a:avLst/>
          </a:prstGeom>
          <a:noFill/>
        </p:spPr>
        <p:txBody>
          <a:bodyPr wrap="none" rtlCol="0">
            <a:spAutoFit/>
          </a:bodyPr>
          <a:lstStyle/>
          <a:p>
            <a:pPr algn="ctr"/>
            <a:r>
              <a:rPr lang="fr-FR" sz="2000" dirty="0" smtClean="0"/>
              <a:t>Approche simple et résolution rapide</a:t>
            </a:r>
            <a:endParaRPr lang="fr-FR" sz="2000" dirty="0"/>
          </a:p>
        </p:txBody>
      </p:sp>
      <mc:AlternateContent xmlns:mc="http://schemas.openxmlformats.org/markup-compatibility/2006" xmlns:a14="http://schemas.microsoft.com/office/drawing/2010/main">
        <mc:Choice Requires="a14">
          <p:sp>
            <p:nvSpPr>
              <p:cNvPr id="36" name="ZoneTexte 35"/>
              <p:cNvSpPr txBox="1"/>
              <p:nvPr/>
            </p:nvSpPr>
            <p:spPr>
              <a:xfrm>
                <a:off x="967451" y="2820473"/>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b="1" dirty="0" smtClean="0"/>
                  <a:t> </a:t>
                </a:r>
                <a:r>
                  <a:rPr lang="fr-FR" dirty="0" smtClean="0"/>
                  <a:t>par le calcul de la </a:t>
                </a:r>
                <a:r>
                  <a:rPr lang="fr-FR" dirty="0"/>
                  <a:t>réponse au balourd </a:t>
                </a:r>
                <a:r>
                  <a:rPr lang="fr-FR" dirty="0" smtClean="0"/>
                  <a:t>avec </a:t>
                </a:r>
                <a:r>
                  <a:rPr lang="fr-FR" b="1" dirty="0" smtClean="0"/>
                  <a:t>l’approche linéaire</a:t>
                </a:r>
                <a:endParaRPr lang="fr-FR" b="1" dirty="0"/>
              </a:p>
            </p:txBody>
          </p:sp>
        </mc:Choice>
        <mc:Fallback xmlns="">
          <p:sp>
            <p:nvSpPr>
              <p:cNvPr id="36" name="ZoneTexte 35"/>
              <p:cNvSpPr txBox="1">
                <a:spLocks noRot="1" noChangeAspect="1" noMove="1" noResize="1" noEditPoints="1" noAdjustHandles="1" noChangeArrowheads="1" noChangeShapeType="1" noTextEdit="1"/>
              </p:cNvSpPr>
              <p:nvPr/>
            </p:nvSpPr>
            <p:spPr>
              <a:xfrm>
                <a:off x="967451" y="2820473"/>
                <a:ext cx="4462484" cy="923330"/>
              </a:xfrm>
              <a:prstGeom prst="rect">
                <a:avLst/>
              </a:prstGeom>
              <a:blipFill rotWithShape="0">
                <a:blip r:embed="rId16"/>
                <a:stretch>
                  <a:fillRect l="-956" t="-3974" b="-9934"/>
                </a:stretch>
              </a:blipFill>
            </p:spPr>
            <p:txBody>
              <a:bodyPr/>
              <a:lstStyle/>
              <a:p>
                <a:r>
                  <a:rPr lang="fr-FR">
                    <a:noFill/>
                  </a:rPr>
                  <a:t> </a:t>
                </a:r>
              </a:p>
            </p:txBody>
          </p:sp>
        </mc:Fallback>
      </mc:AlternateContent>
      <p:grpSp>
        <p:nvGrpSpPr>
          <p:cNvPr id="40" name="Groupe 39"/>
          <p:cNvGrpSpPr/>
          <p:nvPr/>
        </p:nvGrpSpPr>
        <p:grpSpPr>
          <a:xfrm>
            <a:off x="6349421" y="2156511"/>
            <a:ext cx="4719052" cy="4195253"/>
            <a:chOff x="664523" y="4293560"/>
            <a:chExt cx="4719052" cy="4195253"/>
          </a:xfrm>
        </p:grpSpPr>
        <p:sp>
          <p:nvSpPr>
            <p:cNvPr id="43" name="Rectangle 42"/>
            <p:cNvSpPr/>
            <p:nvPr/>
          </p:nvSpPr>
          <p:spPr>
            <a:xfrm>
              <a:off x="749300" y="4293560"/>
              <a:ext cx="4634275" cy="41952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4" name="Rectangle 4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analytique améliorée</a:t>
              </a:r>
              <a:endParaRPr lang="fr-FR" sz="2000" dirty="0"/>
            </a:p>
          </p:txBody>
        </p:sp>
      </p:grpSp>
      <mc:AlternateContent xmlns:mc="http://schemas.openxmlformats.org/markup-compatibility/2006" xmlns:a14="http://schemas.microsoft.com/office/drawing/2010/main">
        <mc:Choice Requires="a14">
          <p:sp>
            <p:nvSpPr>
              <p:cNvPr id="46" name="ZoneTexte 45"/>
              <p:cNvSpPr txBox="1"/>
              <p:nvPr/>
            </p:nvSpPr>
            <p:spPr>
              <a:xfrm>
                <a:off x="967451" y="3875115"/>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a:t>
                </a:r>
                <a:r>
                  <a:rPr lang="fr-FR" dirty="0"/>
                  <a:t>le </a:t>
                </a:r>
                <a:r>
                  <a:rPr lang="fr-FR" dirty="0" smtClean="0"/>
                  <a:t>moyennage du champ de température </a:t>
                </a:r>
                <a:r>
                  <a:rPr lang="fr-FR" dirty="0"/>
                  <a:t>du film </a:t>
                </a:r>
                <a:r>
                  <a:rPr lang="fr-FR" dirty="0" smtClean="0"/>
                  <a:t>lubrifiant </a:t>
                </a:r>
                <a:endParaRPr lang="fr-FR" dirty="0"/>
              </a:p>
            </p:txBody>
          </p:sp>
        </mc:Choice>
        <mc:Fallback xmlns="">
          <p:sp>
            <p:nvSpPr>
              <p:cNvPr id="46" name="ZoneTexte 45"/>
              <p:cNvSpPr txBox="1">
                <a:spLocks noRot="1" noChangeAspect="1" noMove="1" noResize="1" noEditPoints="1" noAdjustHandles="1" noChangeArrowheads="1" noChangeShapeType="1" noTextEdit="1"/>
              </p:cNvSpPr>
              <p:nvPr/>
            </p:nvSpPr>
            <p:spPr>
              <a:xfrm>
                <a:off x="967451" y="3875115"/>
                <a:ext cx="4462484" cy="646331"/>
              </a:xfrm>
              <a:prstGeom prst="rect">
                <a:avLst/>
              </a:prstGeom>
              <a:blipFill rotWithShape="0">
                <a:blip r:embed="rId17"/>
                <a:stretch>
                  <a:fillRect l="-956" t="-5660" b="-141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978283" y="487974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𝑪</m:t>
                    </m:r>
                  </m:oMath>
                </a14:m>
                <a:r>
                  <a:rPr lang="fr-FR" b="1" dirty="0" smtClean="0"/>
                  <a:t> </a:t>
                </a:r>
                <a:r>
                  <a:rPr lang="fr-FR" dirty="0" smtClean="0"/>
                  <a:t> par la formule analytique</a:t>
                </a:r>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978283" y="4879747"/>
                <a:ext cx="4462484" cy="646331"/>
              </a:xfrm>
              <a:prstGeom prst="rect">
                <a:avLst/>
              </a:prstGeom>
              <a:blipFill rotWithShape="0">
                <a:blip r:embed="rId18"/>
                <a:stretch>
                  <a:fillRect l="-819" t="-4673" b="-1308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6520093" y="2820473"/>
                <a:ext cx="4147907"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dirty="0" smtClean="0">
                        <a:latin typeface="Cambria Math" panose="02040503050406030204" pitchFamily="18" charset="0"/>
                      </a:rPr>
                      <m:t>𝑨</m:t>
                    </m:r>
                  </m:oMath>
                </a14:m>
                <a:r>
                  <a:rPr lang="fr-FR" dirty="0" smtClean="0"/>
                  <a:t> par le calcul de la </a:t>
                </a:r>
                <a:r>
                  <a:rPr lang="fr-FR" dirty="0"/>
                  <a:t>réponse au balourd </a:t>
                </a:r>
                <a:r>
                  <a:rPr lang="fr-FR" dirty="0" smtClean="0"/>
                  <a:t>avec </a:t>
                </a:r>
                <a:r>
                  <a:rPr lang="fr-FR" b="1" dirty="0" smtClean="0"/>
                  <a:t>l’approche non linéaire</a:t>
                </a:r>
                <a:endParaRPr lang="fr-FR" b="1" dirty="0"/>
              </a:p>
            </p:txBody>
          </p:sp>
        </mc:Choice>
        <mc:Fallback xmlns="">
          <p:sp>
            <p:nvSpPr>
              <p:cNvPr id="50" name="ZoneTexte 49"/>
              <p:cNvSpPr txBox="1">
                <a:spLocks noRot="1" noChangeAspect="1" noMove="1" noResize="1" noEditPoints="1" noAdjustHandles="1" noChangeArrowheads="1" noChangeShapeType="1" noTextEdit="1"/>
              </p:cNvSpPr>
              <p:nvPr/>
            </p:nvSpPr>
            <p:spPr>
              <a:xfrm>
                <a:off x="6520093" y="2820473"/>
                <a:ext cx="4147907" cy="923330"/>
              </a:xfrm>
              <a:prstGeom prst="rect">
                <a:avLst/>
              </a:prstGeom>
              <a:blipFill rotWithShape="0">
                <a:blip r:embed="rId19"/>
                <a:stretch>
                  <a:fillRect l="-1029"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6520093" y="3833911"/>
                <a:ext cx="4462484"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Détermination </a:t>
                </a:r>
                <a14:m>
                  <m:oMath xmlns:m="http://schemas.openxmlformats.org/officeDocument/2006/math">
                    <m:r>
                      <a:rPr lang="fr-FR" b="1" i="1" smtClean="0">
                        <a:latin typeface="Cambria Math" panose="02040503050406030204" pitchFamily="18" charset="0"/>
                      </a:rPr>
                      <m:t>𝑩</m:t>
                    </m:r>
                  </m:oMath>
                </a14:m>
                <a:r>
                  <a:rPr lang="fr-FR" b="1" dirty="0" smtClean="0"/>
                  <a:t> </a:t>
                </a:r>
                <a:r>
                  <a:rPr lang="fr-FR" dirty="0" smtClean="0"/>
                  <a:t>par le couplage entre le modèle de palier et le modèle thermique du rotor 3D</a:t>
                </a:r>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6520093" y="3833911"/>
                <a:ext cx="4462484" cy="923330"/>
              </a:xfrm>
              <a:prstGeom prst="rect">
                <a:avLst/>
              </a:prstGeom>
              <a:blipFill rotWithShape="0">
                <a:blip r:embed="rId20"/>
                <a:stretch>
                  <a:fillRect l="-956" t="-3974" b="-99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6520093" y="4879746"/>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Détermination </a:t>
                </a:r>
                <a14:m>
                  <m:oMath xmlns:m="http://schemas.openxmlformats.org/officeDocument/2006/math">
                    <m:r>
                      <a:rPr lang="fr-FR" b="1" i="1">
                        <a:latin typeface="Cambria Math" panose="02040503050406030204" pitchFamily="18" charset="0"/>
                      </a:rPr>
                      <m:t>𝑪</m:t>
                    </m:r>
                  </m:oMath>
                </a14:m>
                <a:r>
                  <a:rPr lang="fr-FR" b="1" dirty="0"/>
                  <a:t> </a:t>
                </a:r>
                <a:r>
                  <a:rPr lang="fr-FR" dirty="0" smtClean="0"/>
                  <a:t>par le modèle thermomécanique 3D</a:t>
                </a:r>
                <a:endParaRPr lang="fr-FR" dirty="0"/>
              </a:p>
            </p:txBody>
          </p:sp>
        </mc:Choice>
        <mc:Fallback xmlns="">
          <p:sp>
            <p:nvSpPr>
              <p:cNvPr id="52" name="ZoneTexte 51"/>
              <p:cNvSpPr txBox="1">
                <a:spLocks noRot="1" noChangeAspect="1" noMove="1" noResize="1" noEditPoints="1" noAdjustHandles="1" noChangeArrowheads="1" noChangeShapeType="1" noTextEdit="1"/>
              </p:cNvSpPr>
              <p:nvPr/>
            </p:nvSpPr>
            <p:spPr>
              <a:xfrm>
                <a:off x="6520093" y="4879746"/>
                <a:ext cx="4462484" cy="646331"/>
              </a:xfrm>
              <a:prstGeom prst="rect">
                <a:avLst/>
              </a:prstGeom>
              <a:blipFill rotWithShape="0">
                <a:blip r:embed="rId21"/>
                <a:stretch>
                  <a:fillRect l="-956" t="-4673" b="-13084"/>
                </a:stretch>
              </a:blipFill>
            </p:spPr>
            <p:txBody>
              <a:bodyPr/>
              <a:lstStyle/>
              <a:p>
                <a:r>
                  <a:rPr lang="fr-FR">
                    <a:noFill/>
                  </a:rPr>
                  <a:t> </a:t>
                </a:r>
              </a:p>
            </p:txBody>
          </p:sp>
        </mc:Fallback>
      </mc:AlternateContent>
      <p:sp>
        <p:nvSpPr>
          <p:cNvPr id="53" name="ZoneTexte 52"/>
          <p:cNvSpPr txBox="1"/>
          <p:nvPr/>
        </p:nvSpPr>
        <p:spPr>
          <a:xfrm>
            <a:off x="6661179" y="5738865"/>
            <a:ext cx="4253216" cy="400110"/>
          </a:xfrm>
          <a:prstGeom prst="rect">
            <a:avLst/>
          </a:prstGeom>
          <a:noFill/>
        </p:spPr>
        <p:txBody>
          <a:bodyPr wrap="none" rtlCol="0">
            <a:spAutoFit/>
          </a:bodyPr>
          <a:lstStyle/>
          <a:p>
            <a:pPr algn="ctr"/>
            <a:r>
              <a:rPr lang="fr-FR" sz="2000" dirty="0" smtClean="0"/>
              <a:t>Approche précise et résolution efficace</a:t>
            </a:r>
            <a:endParaRPr lang="fr-FR" sz="2000" dirty="0"/>
          </a:p>
        </p:txBody>
      </p:sp>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66696"/>
      </p:ext>
    </p:extLst>
  </p:cSld>
  <p:clrMapOvr>
    <a:masterClrMapping/>
  </p:clrMapOvr>
  <mc:AlternateContent xmlns:mc="http://schemas.openxmlformats.org/markup-compatibility/2006">
    <mc:Choice xmlns:p14="http://schemas.microsoft.com/office/powerpoint/2010/main" Requires="p14">
      <p:transition spd="slow" p14:dur="2000" advTm="38902"/>
    </mc:Choice>
    <mc:Fallback>
      <p:transition spd="slow" advTm="3890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8" name="Groupe 7"/>
          <p:cNvGrpSpPr/>
          <p:nvPr/>
        </p:nvGrpSpPr>
        <p:grpSpPr>
          <a:xfrm>
            <a:off x="666836" y="3710195"/>
            <a:ext cx="4943475" cy="2976563"/>
            <a:chOff x="666836" y="3710195"/>
            <a:chExt cx="4943475" cy="2976563"/>
          </a:xfrm>
        </p:grpSpPr>
        <mc:AlternateContent xmlns:mc="http://schemas.openxmlformats.org/markup-compatibility/2006" xmlns:a14="http://schemas.microsoft.com/office/drawing/2010/main">
          <mc:Choice Requires="a14">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37" name="Graphique 36"/>
                <p:cNvGraphicFramePr>
                  <a:graphicFrameLocks/>
                </p:cNvGraphicFramePr>
                <p:nvPr>
                  <p:extLst>
                    <p:ext uri="{D42A27DB-BD31-4B8C-83A1-F6EECF244321}">
                      <p14:modId xmlns:p14="http://schemas.microsoft.com/office/powerpoint/2010/main" val="1306528365"/>
                    </p:ext>
                  </p:extLst>
                </p:nvPr>
              </p:nvGraphicFramePr>
              <p:xfrm>
                <a:off x="666836" y="3710195"/>
                <a:ext cx="4943475" cy="2976563"/>
              </p:xfrm>
              <a:graphic>
                <a:graphicData uri="http://schemas.openxmlformats.org/drawingml/2006/chart">
                  <c:chart xmlns:c="http://schemas.openxmlformats.org/drawingml/2006/chart" xmlns:r="http://schemas.openxmlformats.org/officeDocument/2006/relationships" r:id="rId5"/>
                </a:graphicData>
              </a:graphic>
            </p:graphicFrame>
          </mc:Fallback>
        </mc:AlternateContent>
        <mc:AlternateContent xmlns:mc="http://schemas.openxmlformats.org/markup-compatibility/2006" xmlns:a14="http://schemas.microsoft.com/office/drawing/2010/main">
          <mc:Choice Requires="a14">
            <p:sp>
              <p:nvSpPr>
                <p:cNvPr id="19" name="ZoneTexte 18"/>
                <p:cNvSpPr txBox="1"/>
                <p:nvPr/>
              </p:nvSpPr>
              <p:spPr>
                <a:xfrm>
                  <a:off x="1759055" y="3949647"/>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1759055" y="3949647"/>
                  <a:ext cx="1443665" cy="369332"/>
                </a:xfrm>
                <a:prstGeom prst="rect">
                  <a:avLst/>
                </a:prstGeom>
                <a:blipFill rotWithShape="0">
                  <a:blip r:embed="rId6"/>
                  <a:stretch>
                    <a:fillRect l="-3361" t="-8065" b="-24194"/>
                  </a:stretch>
                </a:blipFill>
                <a:ln>
                  <a:solidFill>
                    <a:schemeClr val="bg2">
                      <a:lumMod val="10000"/>
                    </a:schemeClr>
                  </a:solidFill>
                </a:ln>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smtClean="0">
                              <a:solidFill>
                                <a:srgbClr val="FF0000"/>
                              </a:solidFill>
                              <a:latin typeface="Cambria Math" panose="02040503050406030204" pitchFamily="18" charset="0"/>
                              <a:cs typeface="Times New Roman" panose="02020603050405020304" pitchFamily="18" charset="0"/>
                            </a:rPr>
                            <m:t>0</m:t>
                          </m:r>
                          <m:r>
                            <a:rPr lang="fr-FR" b="0" dirty="0">
                              <a:solidFill>
                                <a:srgbClr val="FF0000"/>
                              </a:solidFill>
                              <a:latin typeface="Cambria Math" panose="02040503050406030204" pitchFamily="18" charset="0"/>
                              <a:cs typeface="Times New Roman" panose="02020603050405020304" pitchFamily="18" charset="0"/>
                            </a:rPr>
                            <m:t>.</m:t>
                          </m:r>
                          <m:r>
                            <a:rPr lang="fr-FR" b="0" i="1" dirty="0">
                              <a:solidFill>
                                <a:srgbClr val="FF0000"/>
                              </a:solidFill>
                              <a:latin typeface="Cambria Math" panose="02040503050406030204" pitchFamily="18" charset="0"/>
                              <a:cs typeface="Times New Roman" panose="02020603050405020304" pitchFamily="18" charset="0"/>
                            </a:rPr>
                            <m:t>63</m:t>
                          </m:r>
                          <m:r>
                            <a:rPr lang="fr-FR" b="0">
                              <a:solidFill>
                                <a:srgbClr val="FF0000"/>
                              </a:solidFill>
                              <a:latin typeface="Cambria Math" panose="02040503050406030204" pitchFamily="18" charset="0"/>
                              <a:cs typeface="Times New Roman" panose="02020603050405020304" pitchFamily="18" charset="0"/>
                            </a:rPr>
                            <m:t> </m:t>
                          </m:r>
                          <m:r>
                            <a:rPr lang="fr-FR" b="0" i="1">
                              <a:solidFill>
                                <a:srgbClr val="FF0000"/>
                              </a:solidFill>
                              <a:latin typeface="Cambria Math" panose="02040503050406030204" pitchFamily="18" charset="0"/>
                              <a:cs typeface="Times New Roman" panose="02020603050405020304" pitchFamily="18" charset="0"/>
                            </a:rPr>
                            <m:t>𝑔𝑚𝑚</m:t>
                          </m:r>
                          <m:r>
                            <a:rPr lang="fr-FR" b="0">
                              <a:solidFill>
                                <a:srgbClr val="FF0000"/>
                              </a:solidFill>
                              <a:latin typeface="Cambria Math" panose="02040503050406030204" pitchFamily="18" charset="0"/>
                              <a:cs typeface="Times New Roman" panose="02020603050405020304" pitchFamily="18" charset="0"/>
                            </a:rPr>
                            <m:t>/°</m:t>
                          </m:r>
                          <m:r>
                            <a:rPr lang="fr-FR" b="0" i="1">
                              <a:solidFill>
                                <a:srgbClr val="FF0000"/>
                              </a:solidFill>
                              <a:latin typeface="Cambria Math" panose="02040503050406030204" pitchFamily="18" charset="0"/>
                              <a:cs typeface="Times New Roman" panose="02020603050405020304" pitchFamily="18" charset="0"/>
                            </a:rPr>
                            <m:t>𝐶</m:t>
                          </m:r>
                          <m:r>
                            <a:rPr lang="fr-FR" b="0">
                              <a:solidFill>
                                <a:srgbClr val="FF0000"/>
                              </a:solidFill>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smtClean="0">
                              <a:solidFill>
                                <a:srgbClr val="FF0000"/>
                              </a:solidFill>
                              <a:latin typeface="Cambria Math" panose="02040503050406030204" pitchFamily="18" charset="0"/>
                              <a:cs typeface="Times New Roman" panose="02020603050405020304" pitchFamily="18" charset="0"/>
                            </a:rPr>
                            <m:t>1.24</m:t>
                          </m:r>
                          <m:r>
                            <a:rPr lang="fr-FR">
                              <a:solidFill>
                                <a:srgbClr val="FF0000"/>
                              </a:solidFill>
                              <a:latin typeface="Cambria Math" panose="02040503050406030204" pitchFamily="18" charset="0"/>
                              <a:cs typeface="Times New Roman" panose="02020603050405020304" pitchFamily="18" charset="0"/>
                            </a:rPr>
                            <m:t> </m:t>
                          </m:r>
                          <m:r>
                            <m:rPr>
                              <m:sty m:val="p"/>
                            </m:rPr>
                            <a:rPr lang="fr-FR">
                              <a:solidFill>
                                <a:srgbClr val="FF0000"/>
                              </a:solidFill>
                              <a:latin typeface="Cambria Math" panose="02040503050406030204" pitchFamily="18" charset="0"/>
                              <a:cs typeface="Times New Roman" panose="02020603050405020304" pitchFamily="18" charset="0"/>
                            </a:rPr>
                            <m:t>gmm</m:t>
                          </m:r>
                          <m:r>
                            <a:rPr lang="fr-FR">
                              <a:solidFill>
                                <a:srgbClr val="FF0000"/>
                              </a:solidFill>
                              <a:latin typeface="Cambria Math" panose="02040503050406030204" pitchFamily="18" charset="0"/>
                              <a:cs typeface="Times New Roman" panose="02020603050405020304" pitchFamily="18" charset="0"/>
                            </a:rPr>
                            <m:t>/°</m:t>
                          </m:r>
                          <m:r>
                            <m:rPr>
                              <m:sty m:val="p"/>
                            </m:rPr>
                            <a:rPr lang="fr-FR">
                              <a:solidFill>
                                <a:srgbClr val="FF0000"/>
                              </a:solidFill>
                              <a:latin typeface="Cambria Math" panose="02040503050406030204" pitchFamily="18" charset="0"/>
                              <a:cs typeface="Times New Roman" panose="02020603050405020304" pitchFamily="18" charset="0"/>
                            </a:rPr>
                            <m:t>C</m:t>
                          </m:r>
                          <m:r>
                            <a:rPr lang="fr-FR">
                              <a:solidFill>
                                <a:srgbClr val="FF0000"/>
                              </a:solidFill>
                              <a:latin typeface="Cambria Math" panose="02040503050406030204" pitchFamily="18" charset="0"/>
                              <a:cs typeface="Times New Roman" panose="02020603050405020304" pitchFamily="18" charset="0"/>
                            </a:rPr>
                            <m:t> </m:t>
                          </m:r>
                        </m:oMath>
                      </a14:m>
                      <a:endParaRPr lang="fr-FR" dirty="0">
                        <a:solidFill>
                          <a:srgbClr val="FF0000"/>
                        </a:solidFill>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mc:AlternateContent xmlns:mc="http://schemas.openxmlformats.org/markup-compatibility/2006" xmlns:a14="http://schemas.microsoft.com/office/drawing/2010/main">
        <mc:Choice Requires="a14">
          <p:sp>
            <p:nvSpPr>
              <p:cNvPr id="27" name="Rectangle 26"/>
              <p:cNvSpPr/>
              <p:nvPr/>
            </p:nvSpPr>
            <p:spPr>
              <a:xfrm>
                <a:off x="7537935" y="2700388"/>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nvGrpSpPr>
          <p:cNvPr id="28" name="Groupe 27"/>
          <p:cNvGrpSpPr/>
          <p:nvPr/>
        </p:nvGrpSpPr>
        <p:grpSpPr>
          <a:xfrm>
            <a:off x="6058772" y="2789138"/>
            <a:ext cx="1682977" cy="3762215"/>
            <a:chOff x="6489658" y="3090256"/>
            <a:chExt cx="1682977" cy="3762215"/>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64969" y="6206140"/>
              <a:ext cx="1307666" cy="646331"/>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Largement</a:t>
              </a:r>
              <a:br>
                <a:rPr lang="fr-FR" dirty="0" smtClean="0">
                  <a:solidFill>
                    <a:srgbClr val="FF0000"/>
                  </a:solidFill>
                  <a:cs typeface="Times New Roman" panose="02020603050405020304" pitchFamily="18" charset="0"/>
                </a:rPr>
              </a:br>
              <a:r>
                <a:rPr lang="fr-FR" dirty="0" smtClean="0">
                  <a:solidFill>
                    <a:srgbClr val="FF0000"/>
                  </a:solidFill>
                  <a:cs typeface="Times New Roman" panose="02020603050405020304" pitchFamily="18" charset="0"/>
                </a:rPr>
                <a:t>inférieur </a:t>
              </a:r>
              <a:r>
                <a:rPr lang="fr-FR" dirty="0">
                  <a:solidFill>
                    <a:srgbClr val="FF0000"/>
                  </a:solidFill>
                  <a:cs typeface="Times New Roman" panose="02020603050405020304" pitchFamily="18" charset="0"/>
                </a:rPr>
                <a:t>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grpSp>
        <p:nvGrpSpPr>
          <p:cNvPr id="6" name="Groupe 5"/>
          <p:cNvGrpSpPr/>
          <p:nvPr/>
        </p:nvGrpSpPr>
        <p:grpSpPr>
          <a:xfrm>
            <a:off x="639185" y="897206"/>
            <a:ext cx="4943475" cy="2976563"/>
            <a:chOff x="790203" y="925423"/>
            <a:chExt cx="4943475" cy="2976563"/>
          </a:xfrm>
        </p:grpSpPr>
        <mc:AlternateContent xmlns:mc="http://schemas.openxmlformats.org/markup-compatibility/2006" xmlns:a14="http://schemas.microsoft.com/office/drawing/2010/main">
          <mc:Choice Requires="a14">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3"/>
                </a:graphicData>
              </a:graphic>
            </p:graphicFrame>
          </mc:Choice>
          <mc:Fallback xmlns="">
            <p:graphicFrame>
              <p:nvGraphicFramePr>
                <p:cNvPr id="34" name="Graphique 33"/>
                <p:cNvGraphicFramePr>
                  <a:graphicFrameLocks/>
                </p:cNvGraphicFramePr>
                <p:nvPr>
                  <p:extLst>
                    <p:ext uri="{D42A27DB-BD31-4B8C-83A1-F6EECF244321}">
                      <p14:modId xmlns:p14="http://schemas.microsoft.com/office/powerpoint/2010/main" val="979553437"/>
                    </p:ext>
                  </p:extLst>
                </p:nvPr>
              </p:nvGraphicFramePr>
              <p:xfrm>
                <a:off x="790203" y="925423"/>
                <a:ext cx="4943475" cy="2976563"/>
              </p:xfrm>
              <a:graphic>
                <a:graphicData uri="http://schemas.openxmlformats.org/drawingml/2006/chart">
                  <c:chart xmlns:c="http://schemas.openxmlformats.org/drawingml/2006/chart" xmlns:r="http://schemas.openxmlformats.org/officeDocument/2006/relationships" r:id="rId14"/>
                </a:graphicData>
              </a:graphic>
            </p:graphicFrame>
          </mc:Fallback>
        </mc:AlternateContent>
        <mc:AlternateContent xmlns:mc="http://schemas.openxmlformats.org/markup-compatibility/2006" xmlns:a14="http://schemas.microsoft.com/office/drawing/2010/main">
          <mc:Choice Requires="a14">
            <p:sp>
              <p:nvSpPr>
                <p:cNvPr id="36" name="ZoneTexte 35"/>
                <p:cNvSpPr txBox="1"/>
                <p:nvPr/>
              </p:nvSpPr>
              <p:spPr>
                <a:xfrm>
                  <a:off x="1759055" y="1237271"/>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1759055" y="1237271"/>
                  <a:ext cx="1429237" cy="369332"/>
                </a:xfrm>
                <a:prstGeom prst="rect">
                  <a:avLst/>
                </a:prstGeom>
                <a:blipFill rotWithShape="0">
                  <a:blip r:embed="rId15"/>
                  <a:stretch>
                    <a:fillRect l="-3390" t="-6349" b="-22222"/>
                  </a:stretch>
                </a:blipFill>
                <a:ln>
                  <a:solidFill>
                    <a:schemeClr val="bg2">
                      <a:lumMod val="10000"/>
                    </a:schemeClr>
                  </a:solidFill>
                </a:ln>
              </p:spPr>
              <p:txBody>
                <a:bodyPr/>
                <a:lstStyle/>
                <a:p>
                  <a:r>
                    <a:rPr lang="fr-FR">
                      <a:noFill/>
                    </a:rPr>
                    <a:t> </a:t>
                  </a:r>
                </a:p>
              </p:txBody>
            </p:sp>
          </mc:Fallback>
        </mc:AlternateContent>
      </p:grpSp>
      <p:graphicFrame>
        <p:nvGraphicFramePr>
          <p:cNvPr id="38" name="Graphique 37"/>
          <p:cNvGraphicFramePr>
            <a:graphicFrameLocks/>
          </p:cNvGraphicFramePr>
          <p:nvPr>
            <p:extLst>
              <p:ext uri="{D42A27DB-BD31-4B8C-83A1-F6EECF244321}">
                <p14:modId xmlns:p14="http://schemas.microsoft.com/office/powerpoint/2010/main" val="3952387953"/>
              </p:ext>
            </p:extLst>
          </p:nvPr>
        </p:nvGraphicFramePr>
        <p:xfrm>
          <a:off x="5751769" y="3024223"/>
          <a:ext cx="5689823" cy="2977200"/>
        </p:xfrm>
        <a:graphic>
          <a:graphicData uri="http://schemas.openxmlformats.org/drawingml/2006/chart">
            <c:chart xmlns:c="http://schemas.openxmlformats.org/drawingml/2006/chart" xmlns:r="http://schemas.openxmlformats.org/officeDocument/2006/relationships" r:id="rId16"/>
          </a:graphicData>
        </a:graphic>
      </p:graphicFrame>
      <p:sp>
        <p:nvSpPr>
          <p:cNvPr id="2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68702439"/>
      </p:ext>
    </p:extLst>
  </p:cSld>
  <p:clrMapOvr>
    <a:masterClrMapping/>
  </p:clrMapOvr>
  <mc:AlternateContent xmlns:mc="http://schemas.openxmlformats.org/markup-compatibility/2006">
    <mc:Choice xmlns:p14="http://schemas.microsoft.com/office/powerpoint/2010/main" Requires="p14">
      <p:transition spd="slow" p14:dur="2000" advTm="72484"/>
    </mc:Choice>
    <mc:Fallback>
      <p:transition spd="slow" advTm="724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Graphic spid="3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54478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601066378"/>
      </p:ext>
    </p:extLst>
  </p:cSld>
  <p:clrMapOvr>
    <a:masterClrMapping/>
  </p:clrMapOvr>
  <mc:AlternateContent xmlns:mc="http://schemas.openxmlformats.org/markup-compatibility/2006">
    <mc:Choice xmlns:p14="http://schemas.microsoft.com/office/powerpoint/2010/main" Requires="p14">
      <p:transition spd="slow" p14:dur="2000" advTm="13089"/>
    </mc:Choice>
    <mc:Fallback>
      <p:transition spd="slow" advTm="1308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014163" y="1176139"/>
            <a:ext cx="10178942" cy="2015867"/>
            <a:chOff x="1258859" y="863063"/>
            <a:chExt cx="9332575" cy="2015867"/>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0" y="1309459"/>
                <a:ext cx="366364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a:t>
                </a:r>
                <a:r>
                  <a:rPr lang="fr-FR" sz="2000" dirty="0" smtClean="0">
                    <a:cs typeface="Times New Roman" panose="02020603050405020304" pitchFamily="18" charset="0"/>
                  </a:rPr>
                  <a:t>10.6 kg </a:t>
                </a:r>
                <a:r>
                  <a:rPr lang="fr-FR" sz="2000" dirty="0">
                    <a:cs typeface="Times New Roman" panose="02020603050405020304" pitchFamily="18" charset="0"/>
                  </a:rPr>
                  <a:t>placé en porte à faux</a:t>
                </a:r>
              </a:p>
            </p:txBody>
          </p:sp>
        </p:grpSp>
        <p:grpSp>
          <p:nvGrpSpPr>
            <p:cNvPr id="3" name="Groupe 2"/>
            <p:cNvGrpSpPr/>
            <p:nvPr/>
          </p:nvGrpSpPr>
          <p:grpSpPr>
            <a:xfrm>
              <a:off x="5968634" y="863063"/>
              <a:ext cx="4622800" cy="2015867"/>
              <a:chOff x="5968634" y="863063"/>
              <a:chExt cx="4622800" cy="2015867"/>
            </a:xfrm>
          </p:grpSpPr>
          <p:sp>
            <p:nvSpPr>
              <p:cNvPr id="34" name="Rectangle 33"/>
              <p:cNvSpPr/>
              <p:nvPr/>
            </p:nvSpPr>
            <p:spPr>
              <a:xfrm>
                <a:off x="5968634" y="863063"/>
                <a:ext cx="4622800" cy="2015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125158" y="916398"/>
                    <a:ext cx="4429553" cy="1938992"/>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125158" y="916398"/>
                    <a:ext cx="4429553" cy="1938992"/>
                  </a:xfrm>
                  <a:prstGeom prst="rect">
                    <a:avLst/>
                  </a:prstGeom>
                  <a:blipFill rotWithShape="0">
                    <a:blip r:embed="rId3"/>
                    <a:stretch>
                      <a:fillRect l="-1135" t="-1887" r="-1135" b="-4717"/>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14" name="Groupe 13"/>
          <p:cNvGrpSpPr/>
          <p:nvPr/>
        </p:nvGrpSpPr>
        <p:grpSpPr>
          <a:xfrm>
            <a:off x="341154" y="3373341"/>
            <a:ext cx="8589047" cy="3112815"/>
            <a:chOff x="341154" y="3373341"/>
            <a:chExt cx="8589047" cy="3112815"/>
          </a:xfrm>
        </p:grpSpPr>
        <p:pic>
          <p:nvPicPr>
            <p:cNvPr id="29" name="Image 28"/>
            <p:cNvPicPr>
              <a:picLocks noChangeAspect="1"/>
            </p:cNvPicPr>
            <p:nvPr/>
          </p:nvPicPr>
          <p:blipFill>
            <a:blip r:embed="rId5"/>
            <a:stretch>
              <a:fillRect/>
            </a:stretch>
          </p:blipFill>
          <p:spPr>
            <a:xfrm>
              <a:off x="341154" y="3373341"/>
              <a:ext cx="7268000" cy="2700519"/>
            </a:xfrm>
            <a:prstGeom prst="rect">
              <a:avLst/>
            </a:prstGeom>
          </p:spPr>
        </p:pic>
        <p:grpSp>
          <p:nvGrpSpPr>
            <p:cNvPr id="33" name="Groupe 32"/>
            <p:cNvGrpSpPr/>
            <p:nvPr/>
          </p:nvGrpSpPr>
          <p:grpSpPr>
            <a:xfrm>
              <a:off x="1298518" y="3865951"/>
              <a:ext cx="7631683" cy="2620205"/>
              <a:chOff x="1298518" y="3865951"/>
              <a:chExt cx="7631683" cy="2620205"/>
            </a:xfrm>
          </p:grpSpPr>
          <p:grpSp>
            <p:nvGrpSpPr>
              <p:cNvPr id="31" name="Groupe 30"/>
              <p:cNvGrpSpPr/>
              <p:nvPr/>
            </p:nvGrpSpPr>
            <p:grpSpPr>
              <a:xfrm>
                <a:off x="1778213" y="3865951"/>
                <a:ext cx="7151988" cy="933110"/>
                <a:chOff x="1778213" y="3865951"/>
                <a:chExt cx="7151988" cy="933110"/>
              </a:xfrm>
            </p:grpSpPr>
            <p:sp>
              <p:nvSpPr>
                <p:cNvPr id="6" name="ZoneTexte 5"/>
                <p:cNvSpPr txBox="1"/>
                <p:nvPr/>
              </p:nvSpPr>
              <p:spPr>
                <a:xfrm>
                  <a:off x="1778213" y="3865951"/>
                  <a:ext cx="1699504" cy="369332"/>
                </a:xfrm>
                <a:prstGeom prst="rect">
                  <a:avLst/>
                </a:prstGeom>
                <a:noFill/>
              </p:spPr>
              <p:txBody>
                <a:bodyPr wrap="none" rtlCol="0">
                  <a:spAutoFit/>
                </a:bodyPr>
                <a:lstStyle/>
                <a:p>
                  <a:r>
                    <a:rPr lang="fr-FR" b="1" dirty="0" smtClean="0"/>
                    <a:t>Disque de 6.4kg</a:t>
                  </a:r>
                  <a:endParaRPr lang="fr-FR" b="1" dirty="0"/>
                </a:p>
              </p:txBody>
            </p:sp>
            <p:sp>
              <p:nvSpPr>
                <p:cNvPr id="17" name="ZoneTexte 16"/>
                <p:cNvSpPr txBox="1"/>
                <p:nvPr/>
              </p:nvSpPr>
              <p:spPr>
                <a:xfrm>
                  <a:off x="7113678" y="3901535"/>
                  <a:ext cx="1816523" cy="369332"/>
                </a:xfrm>
                <a:prstGeom prst="rect">
                  <a:avLst/>
                </a:prstGeom>
                <a:noFill/>
              </p:spPr>
              <p:txBody>
                <a:bodyPr wrap="none" rtlCol="0">
                  <a:spAutoFit/>
                </a:bodyPr>
                <a:lstStyle/>
                <a:p>
                  <a:r>
                    <a:rPr lang="fr-FR" b="1" dirty="0" smtClean="0"/>
                    <a:t>Disque de 10.6kg</a:t>
                  </a:r>
                  <a:endParaRPr lang="fr-FR" b="1" dirty="0"/>
                </a:p>
              </p:txBody>
            </p:sp>
            <p:cxnSp>
              <p:nvCxnSpPr>
                <p:cNvPr id="28" name="Connecteur droit avec flèche 27"/>
                <p:cNvCxnSpPr>
                  <a:stCxn id="6" idx="2"/>
                </p:cNvCxnSpPr>
                <p:nvPr/>
              </p:nvCxnSpPr>
              <p:spPr>
                <a:xfrm>
                  <a:off x="2627965" y="4235283"/>
                  <a:ext cx="798413" cy="4926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121975" y="4270867"/>
                  <a:ext cx="899965" cy="528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5819308" cy="1876056"/>
                <a:chOff x="1298518" y="4610100"/>
                <a:chExt cx="5819308"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117826"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58151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gr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mc:Choice xmlns:p14="http://schemas.microsoft.com/office/powerpoint/2010/main" Requires="p14">
      <p:transition spd="slow" p14:dur="2000" advTm="43960"/>
    </mc:Choice>
    <mc:Fallback>
      <p:transition spd="slow" advTm="4396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algn="ctr"/>
                <a:r>
                  <a:rPr lang="fr-FR" dirty="0" smtClean="0">
                    <a:cs typeface="Times New Roman" panose="02020603050405020304" pitchFamily="18" charset="0"/>
                  </a:rPr>
                  <a:t>Vitesse 7500 tr/min </a:t>
                </a:r>
                <a:r>
                  <a:rPr lang="fr-FR" dirty="0">
                    <a:cs typeface="Times New Roman" panose="02020603050405020304" pitchFamily="18" charset="0"/>
                  </a:rPr>
                  <a:t>pour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algn="ct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4"/>
                <a:stretch>
                  <a:fillRect t="-5660" b="-14151"/>
                </a:stretch>
              </a:blipFill>
            </p:spPr>
            <p:txBody>
              <a:bodyPr/>
              <a:lstStyle/>
              <a:p>
                <a:r>
                  <a:rPr lang="fr-FR">
                    <a:noFill/>
                  </a:rPr>
                  <a:t> </a:t>
                </a:r>
              </a:p>
            </p:txBody>
          </p:sp>
        </mc:Fallback>
      </mc:AlternateContent>
      <p:grpSp>
        <p:nvGrpSpPr>
          <p:cNvPr id="40" name="Groupe 39"/>
          <p:cNvGrpSpPr/>
          <p:nvPr/>
        </p:nvGrpSpPr>
        <p:grpSpPr>
          <a:xfrm>
            <a:off x="6214534" y="2023393"/>
            <a:ext cx="5325183" cy="1228213"/>
            <a:chOff x="6058466" y="1157290"/>
            <a:chExt cx="5783150"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526747" cy="1243094"/>
              <a:chOff x="6865653" y="1216748"/>
              <a:chExt cx="5526747" cy="1243094"/>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5"/>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526747" cy="864137"/>
                <a:chOff x="6298576" y="1416497"/>
                <a:chExt cx="5526747" cy="864137"/>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a:t>
                  </a:r>
                  <a:r>
                    <a:rPr lang="fr-FR" dirty="0">
                      <a:solidFill>
                        <a:srgbClr val="FF0000"/>
                      </a:solidFill>
                      <a:cs typeface="Times New Roman" panose="02020603050405020304" pitchFamily="18" charset="0"/>
                    </a:rPr>
                    <a:t>8.559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sp>
              <p:nvSpPr>
                <p:cNvPr id="48" name="Rectangle 47"/>
                <p:cNvSpPr/>
                <p:nvPr/>
              </p:nvSpPr>
              <p:spPr>
                <a:xfrm>
                  <a:off x="6298576" y="1851998"/>
                  <a:ext cx="5526747" cy="428636"/>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a:t>
                  </a:r>
                  <a:r>
                    <a:rPr lang="fr-FR" dirty="0">
                      <a:solidFill>
                        <a:srgbClr val="FF0000"/>
                      </a:solidFill>
                      <a:cs typeface="Times New Roman" panose="02020603050405020304" pitchFamily="18" charset="0"/>
                    </a:rPr>
                    <a:t>14.87 </a:t>
                  </a:r>
                  <a:r>
                    <a:rPr lang="fr-FR" dirty="0" smtClean="0">
                      <a:solidFill>
                        <a:srgbClr val="FF0000"/>
                      </a:solidFill>
                      <a:cs typeface="Times New Roman" panose="02020603050405020304" pitchFamily="18" charset="0"/>
                    </a:rPr>
                    <a:t>g.mm</a:t>
                  </a:r>
                  <a:r>
                    <a:rPr lang="fr-FR" dirty="0">
                      <a:solidFill>
                        <a:srgbClr val="FF0000"/>
                      </a:solidFill>
                      <a:cs typeface="Times New Roman" panose="02020603050405020304" pitchFamily="18" charset="0"/>
                    </a:rPr>
                    <a:t>/°C </a:t>
                  </a:r>
                </a:p>
              </p:txBody>
            </p:sp>
          </p:grpSp>
        </p:grpSp>
      </p:grpSp>
      <p:grpSp>
        <p:nvGrpSpPr>
          <p:cNvPr id="14" name="Groupe 13"/>
          <p:cNvGrpSpPr/>
          <p:nvPr/>
        </p:nvGrpSpPr>
        <p:grpSpPr>
          <a:xfrm>
            <a:off x="555415" y="1638733"/>
            <a:ext cx="4499185" cy="2570963"/>
            <a:chOff x="555415" y="1638733"/>
            <a:chExt cx="4499185" cy="2570963"/>
          </a:xfrm>
        </p:grpSpPr>
        <mc:AlternateContent xmlns:mc="http://schemas.openxmlformats.org/markup-compatibility/2006" xmlns:a14="http://schemas.microsoft.com/office/drawing/2010/main">
          <mc:Choice Requires="a14">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27" name="Graphique 26"/>
                <p:cNvGraphicFramePr>
                  <a:graphicFrameLocks/>
                </p:cNvGraphicFramePr>
                <p:nvPr>
                  <p:extLst>
                    <p:ext uri="{D42A27DB-BD31-4B8C-83A1-F6EECF244321}">
                      <p14:modId xmlns:p14="http://schemas.microsoft.com/office/powerpoint/2010/main" val="2036951544"/>
                    </p:ext>
                  </p:extLst>
                </p:nvPr>
              </p:nvGraphicFramePr>
              <p:xfrm>
                <a:off x="555415" y="1638733"/>
                <a:ext cx="4499185" cy="2570963"/>
              </p:xfrm>
              <a:graphic>
                <a:graphicData uri="http://schemas.openxmlformats.org/drawingml/2006/chart">
                  <c:chart xmlns:c="http://schemas.openxmlformats.org/drawingml/2006/chart" xmlns:r="http://schemas.openxmlformats.org/officeDocument/2006/relationships" r:id="rId7"/>
                </a:graphicData>
              </a:graphic>
            </p:graphicFrame>
          </mc:Fallback>
        </mc:AlternateContent>
        <mc:AlternateContent xmlns:mc="http://schemas.openxmlformats.org/markup-compatibility/2006" xmlns:a14="http://schemas.microsoft.com/office/drawing/2010/main">
          <mc:Choice Requires="a14">
            <p:sp>
              <p:nvSpPr>
                <p:cNvPr id="52" name="ZoneTexte 51"/>
                <p:cNvSpPr txBox="1"/>
                <p:nvPr/>
              </p:nvSpPr>
              <p:spPr>
                <a:xfrm>
                  <a:off x="1778197" y="2739548"/>
                  <a:ext cx="1429237" cy="369332"/>
                </a:xfrm>
                <a:prstGeom prst="rect">
                  <a:avLst/>
                </a:prstGeom>
                <a:solidFill>
                  <a:schemeClr val="bg1"/>
                </a:solidFill>
                <a:ln>
                  <a:solidFill>
                    <a:schemeClr val="bg2">
                      <a:lumMod val="10000"/>
                    </a:schemeClr>
                  </a:solidFill>
                </a:ln>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778197" y="2739548"/>
                  <a:ext cx="1429237" cy="369332"/>
                </a:xfrm>
                <a:prstGeom prst="rect">
                  <a:avLst/>
                </a:prstGeom>
                <a:blipFill rotWithShape="0">
                  <a:blip r:embed="rId8"/>
                  <a:stretch>
                    <a:fillRect l="-3390" t="-6349" b="-22222"/>
                  </a:stretch>
                </a:blipFill>
                <a:ln>
                  <a:solidFill>
                    <a:schemeClr val="bg2">
                      <a:lumMod val="10000"/>
                    </a:schemeClr>
                  </a:solidFill>
                </a:ln>
              </p:spPr>
              <p:txBody>
                <a:bodyPr/>
                <a:lstStyle/>
                <a:p>
                  <a:r>
                    <a:rPr lang="fr-FR">
                      <a:noFill/>
                    </a:rPr>
                    <a:t> </a:t>
                  </a:r>
                </a:p>
              </p:txBody>
            </p:sp>
          </mc:Fallback>
        </mc:AlternateContent>
      </p:grpSp>
      <p:grpSp>
        <p:nvGrpSpPr>
          <p:cNvPr id="15" name="Groupe 14"/>
          <p:cNvGrpSpPr/>
          <p:nvPr/>
        </p:nvGrpSpPr>
        <p:grpSpPr>
          <a:xfrm>
            <a:off x="499734" y="4060830"/>
            <a:ext cx="4554866" cy="2581186"/>
            <a:chOff x="499734" y="4060830"/>
            <a:chExt cx="4554866" cy="2581186"/>
          </a:xfrm>
        </p:grpSpPr>
        <mc:AlternateContent xmlns:mc="http://schemas.openxmlformats.org/markup-compatibility/2006" xmlns:a14="http://schemas.microsoft.com/office/drawing/2010/main">
          <mc:Choice Requires="a14">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28" name="Graphique 27"/>
                <p:cNvGraphicFramePr>
                  <a:graphicFrameLocks/>
                </p:cNvGraphicFramePr>
                <p:nvPr>
                  <p:extLst>
                    <p:ext uri="{D42A27DB-BD31-4B8C-83A1-F6EECF244321}">
                      <p14:modId xmlns:p14="http://schemas.microsoft.com/office/powerpoint/2010/main" val="2783777035"/>
                    </p:ext>
                  </p:extLst>
                </p:nvPr>
              </p:nvGraphicFramePr>
              <p:xfrm>
                <a:off x="499734" y="4060830"/>
                <a:ext cx="4554866" cy="2581186"/>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mc:AlternateContent xmlns:mc="http://schemas.openxmlformats.org/markup-compatibility/2006" xmlns:a14="http://schemas.microsoft.com/office/drawing/2010/main">
          <mc:Choice Requires="a14">
            <p:sp>
              <p:nvSpPr>
                <p:cNvPr id="53" name="ZoneTexte 52"/>
                <p:cNvSpPr txBox="1"/>
                <p:nvPr/>
              </p:nvSpPr>
              <p:spPr>
                <a:xfrm>
                  <a:off x="1333502" y="4265794"/>
                  <a:ext cx="1443665" cy="369332"/>
                </a:xfrm>
                <a:prstGeom prst="rect">
                  <a:avLst/>
                </a:prstGeom>
                <a:solidFill>
                  <a:schemeClr val="bg1"/>
                </a:solidFill>
                <a:ln>
                  <a:solidFill>
                    <a:schemeClr val="bg2">
                      <a:lumMod val="10000"/>
                    </a:schemeClr>
                  </a:solidFill>
                </a:ln>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333502" y="4265794"/>
                  <a:ext cx="1443665" cy="369332"/>
                </a:xfrm>
                <a:prstGeom prst="rect">
                  <a:avLst/>
                </a:prstGeom>
                <a:blipFill rotWithShape="0">
                  <a:blip r:embed="rId11"/>
                  <a:stretch>
                    <a:fillRect l="-3347" t="-8065" b="-24194"/>
                  </a:stretch>
                </a:blipFill>
                <a:ln>
                  <a:solidFill>
                    <a:schemeClr val="bg2">
                      <a:lumMod val="10000"/>
                    </a:schemeClr>
                  </a:solidFill>
                </a:ln>
              </p:spPr>
              <p:txBody>
                <a:bodyPr/>
                <a:lstStyle/>
                <a:p>
                  <a:r>
                    <a:rPr lang="fr-FR">
                      <a:noFill/>
                    </a:rPr>
                    <a:t> </a:t>
                  </a:r>
                </a:p>
              </p:txBody>
            </p:sp>
          </mc:Fallback>
        </mc:AlternateContent>
      </p:grpSp>
      <p:grpSp>
        <p:nvGrpSpPr>
          <p:cNvPr id="16" name="Groupe 15"/>
          <p:cNvGrpSpPr/>
          <p:nvPr/>
        </p:nvGrpSpPr>
        <p:grpSpPr>
          <a:xfrm>
            <a:off x="5695707" y="3520297"/>
            <a:ext cx="5040000" cy="2936090"/>
            <a:chOff x="5695707" y="3520297"/>
            <a:chExt cx="5040000" cy="2936090"/>
          </a:xfrm>
        </p:grpSpPr>
        <mc:AlternateContent xmlns:mc="http://schemas.openxmlformats.org/markup-compatibility/2006" xmlns:a14="http://schemas.microsoft.com/office/drawing/2010/main">
          <mc:Choice Requires="a14">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29" name="Graphique 28"/>
                <p:cNvGraphicFramePr>
                  <a:graphicFrameLocks/>
                </p:cNvGraphicFramePr>
                <p:nvPr>
                  <p:extLst>
                    <p:ext uri="{D42A27DB-BD31-4B8C-83A1-F6EECF244321}">
                      <p14:modId xmlns:p14="http://schemas.microsoft.com/office/powerpoint/2010/main" val="3485319273"/>
                    </p:ext>
                  </p:extLst>
                </p:nvPr>
              </p:nvGraphicFramePr>
              <p:xfrm>
                <a:off x="5695707" y="3576387"/>
                <a:ext cx="5040000" cy="2880000"/>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mc:AlternateContent xmlns:mc="http://schemas.openxmlformats.org/markup-compatibility/2006" xmlns:a14="http://schemas.microsoft.com/office/drawing/2010/main">
          <mc:Choice Requires="a14">
            <p:sp>
              <p:nvSpPr>
                <p:cNvPr id="54" name="Rectangle 53"/>
                <p:cNvSpPr/>
                <p:nvPr/>
              </p:nvSpPr>
              <p:spPr>
                <a:xfrm>
                  <a:off x="6803736" y="3520297"/>
                  <a:ext cx="3131370" cy="369332"/>
                </a:xfrm>
                <a:prstGeom prst="rect">
                  <a:avLst/>
                </a:prstGeom>
                <a:solidFill>
                  <a:schemeClr val="bg1"/>
                </a:solidFill>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803736" y="3520297"/>
                  <a:ext cx="3131370" cy="369332"/>
                </a:xfrm>
                <a:prstGeom prst="rect">
                  <a:avLst/>
                </a:prstGeom>
                <a:blipFill rotWithShape="0">
                  <a:blip r:embed="rId14"/>
                  <a:stretch>
                    <a:fillRect b="-4762"/>
                  </a:stretch>
                </a:blipFill>
                <a:ln>
                  <a:solidFill>
                    <a:schemeClr val="bg2">
                      <a:lumMod val="10000"/>
                    </a:schemeClr>
                  </a:solidFill>
                </a:ln>
              </p:spPr>
              <p:txBody>
                <a:bodyPr/>
                <a:lstStyle/>
                <a:p>
                  <a:r>
                    <a:rPr lang="fr-FR">
                      <a:noFill/>
                    </a:rPr>
                    <a:t> </a:t>
                  </a:r>
                </a:p>
              </p:txBody>
            </p:sp>
          </mc:Fallback>
        </mc:AlternateContent>
      </p:grpSp>
      <p:grpSp>
        <p:nvGrpSpPr>
          <p:cNvPr id="17" name="Groupe 16"/>
          <p:cNvGrpSpPr/>
          <p:nvPr/>
        </p:nvGrpSpPr>
        <p:grpSpPr>
          <a:xfrm>
            <a:off x="10037969" y="3575469"/>
            <a:ext cx="1967494" cy="1687299"/>
            <a:chOff x="10037969" y="3575469"/>
            <a:chExt cx="1967494" cy="1687299"/>
          </a:xfrm>
        </p:grpSpPr>
        <p:sp>
          <p:nvSpPr>
            <p:cNvPr id="55" name="Ellipse 54"/>
            <p:cNvSpPr/>
            <p:nvPr/>
          </p:nvSpPr>
          <p:spPr>
            <a:xfrm>
              <a:off x="10037969" y="3575469"/>
              <a:ext cx="896731" cy="8967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55" idx="5"/>
              <a:endCxn id="10" idx="0"/>
            </p:cNvCxnSpPr>
            <p:nvPr/>
          </p:nvCxnSpPr>
          <p:spPr>
            <a:xfrm>
              <a:off x="10803377" y="4340877"/>
              <a:ext cx="573437" cy="275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p:cNvSpPr txBox="1"/>
            <p:nvPr/>
          </p:nvSpPr>
          <p:spPr>
            <a:xfrm>
              <a:off x="10748164" y="4616437"/>
              <a:ext cx="1257299" cy="646331"/>
            </a:xfrm>
            <a:prstGeom prst="rect">
              <a:avLst/>
            </a:prstGeom>
            <a:noFill/>
          </p:spPr>
          <p:txBody>
            <a:bodyPr wrap="square" rtlCol="0">
              <a:spAutoFit/>
            </a:bodyPr>
            <a:lstStyle/>
            <a:p>
              <a:pPr algn="ctr"/>
              <a:r>
                <a:rPr lang="fr-FR" b="1" dirty="0" smtClean="0"/>
                <a:t>Instabilité déclenchée</a:t>
              </a:r>
              <a:endParaRPr lang="fr-FR" b="1" dirty="0"/>
            </a:p>
          </p:txBody>
        </p:sp>
      </p:grpSp>
      <p:sp>
        <p:nvSpPr>
          <p:cNvPr id="3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25777373"/>
      </p:ext>
    </p:extLst>
  </p:cSld>
  <p:clrMapOvr>
    <a:masterClrMapping/>
  </p:clrMapOvr>
  <mc:AlternateContent xmlns:mc="http://schemas.openxmlformats.org/markup-compatibility/2006">
    <mc:Choice xmlns:p14="http://schemas.microsoft.com/office/powerpoint/2010/main" Requires="p14">
      <p:transition spd="slow" p14:dur="2000" advTm="81413"/>
    </mc:Choice>
    <mc:Fallback>
      <p:transition spd="slow" advTm="814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t>
                </a:r>
                <a:r>
                  <a:rPr lang="fr-FR" dirty="0" smtClean="0">
                    <a:cs typeface="Times New Roman" panose="02020603050405020304" pitchFamily="18" charset="0"/>
                  </a:rPr>
                  <a:t>au niveau du </a:t>
                </a:r>
                <a:r>
                  <a:rPr lang="fr-FR" dirty="0">
                    <a:cs typeface="Times New Roman" panose="02020603050405020304" pitchFamily="18" charset="0"/>
                  </a:rPr>
                  <a:t>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3"/>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extLst>
                        <a:ext uri="{9D8B030D-6E8A-4147-A177-3AD203B41FA5}">
                          <a16:colId xmlns="" xmlns:a16="http://schemas.microsoft.com/office/drawing/2014/main" val="20000"/>
                        </a:ext>
                      </a:extLst>
                    </a:gridCol>
                    <a:gridCol w="784848">
                      <a:extLst>
                        <a:ext uri="{9D8B030D-6E8A-4147-A177-3AD203B41FA5}">
                          <a16:colId xmlns="" xmlns:a16="http://schemas.microsoft.com/office/drawing/2014/main" val="20001"/>
                        </a:ext>
                      </a:extLst>
                    </a:gridCol>
                    <a:gridCol w="784848">
                      <a:extLst>
                        <a:ext uri="{9D8B030D-6E8A-4147-A177-3AD203B41FA5}">
                          <a16:colId xmlns="" xmlns:a16="http://schemas.microsoft.com/office/drawing/2014/main" val="20002"/>
                        </a:ext>
                      </a:extLst>
                    </a:gridCol>
                    <a:gridCol w="784848">
                      <a:extLst>
                        <a:ext uri="{9D8B030D-6E8A-4147-A177-3AD203B41FA5}">
                          <a16:colId xmlns="" xmlns:a16="http://schemas.microsoft.com/office/drawing/2014/main" val="20003"/>
                        </a:ext>
                      </a:extLst>
                    </a:gridCol>
                    <a:gridCol w="784848">
                      <a:extLst>
                        <a:ext uri="{9D8B030D-6E8A-4147-A177-3AD203B41FA5}">
                          <a16:colId xmlns="" xmlns:a16="http://schemas.microsoft.com/office/drawing/2014/main" val="20004"/>
                        </a:ext>
                      </a:extLst>
                    </a:gridCol>
                    <a:gridCol w="784848">
                      <a:extLst>
                        <a:ext uri="{9D8B030D-6E8A-4147-A177-3AD203B41FA5}">
                          <a16:colId xmlns="" xmlns:a16="http://schemas.microsoft.com/office/drawing/2014/main" val="20005"/>
                        </a:ext>
                      </a:extLst>
                    </a:gridCol>
                    <a:gridCol w="784848">
                      <a:extLst>
                        <a:ext uri="{9D8B030D-6E8A-4147-A177-3AD203B41FA5}">
                          <a16:colId xmlns="" xmlns:a16="http://schemas.microsoft.com/office/drawing/2014/main" val="20006"/>
                        </a:ext>
                      </a:extLst>
                    </a:gridCol>
                    <a:gridCol w="784848">
                      <a:extLst>
                        <a:ext uri="{9D8B030D-6E8A-4147-A177-3AD203B41FA5}">
                          <a16:colId xmlns="" xmlns:a16="http://schemas.microsoft.com/office/drawing/2014/main" val="20007"/>
                        </a:ext>
                      </a:extLst>
                    </a:gridCol>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5"/>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6"/>
                <a:stretch>
                  <a:fillRect/>
                </a:stretch>
              </a:blipFill>
            </p:spPr>
            <p:txBody>
              <a:bodyPr/>
              <a:lstStyle/>
              <a:p>
                <a:r>
                  <a:rPr lang="fr-FR">
                    <a:noFill/>
                  </a:rPr>
                  <a:t> </a:t>
                </a:r>
              </a:p>
            </p:txBody>
          </p:sp>
        </mc:Fallback>
      </mc:AlternateContent>
      <p:sp>
        <p:nvSpPr>
          <p:cNvPr id="1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75419"/>
      </p:ext>
    </p:extLst>
  </p:cSld>
  <p:clrMapOvr>
    <a:masterClrMapping/>
  </p:clrMapOvr>
  <mc:AlternateContent xmlns:mc="http://schemas.openxmlformats.org/markup-compatibility/2006">
    <mc:Choice xmlns:p14="http://schemas.microsoft.com/office/powerpoint/2010/main" Requires="p14">
      <p:transition spd="slow" p14:dur="2000" advTm="43399"/>
    </mc:Choice>
    <mc:Fallback>
      <p:transition spd="slow" advTm="4339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368735" y="1412863"/>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32412810"/>
              </p:ext>
            </p:extLst>
          </p:nvPr>
        </p:nvGraphicFramePr>
        <p:xfrm>
          <a:off x="394803" y="1157752"/>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070184" y="1357236"/>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93028"/>
      </p:ext>
    </p:extLst>
  </p:cSld>
  <p:clrMapOvr>
    <a:masterClrMapping/>
  </p:clrMapOvr>
  <mc:AlternateContent xmlns:mc="http://schemas.openxmlformats.org/markup-compatibility/2006">
    <mc:Choice xmlns:p14="http://schemas.microsoft.com/office/powerpoint/2010/main" Requires="p14">
      <p:transition spd="slow" p14:dur="2000" advTm="16995"/>
    </mc:Choice>
    <mc:Fallback>
      <p:transition spd="slow" advTm="16995"/>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numériques (rotor </a:t>
            </a:r>
            <a:r>
              <a:rPr lang="fr-FR" sz="3200" dirty="0">
                <a:cs typeface="Arial" panose="020B0604020202020204" pitchFamily="34" charset="0"/>
              </a:rPr>
              <a:t>long) : </a:t>
            </a:r>
            <a:r>
              <a:rPr lang="fr-FR" sz="3200" dirty="0" smtClean="0">
                <a:cs typeface="Arial" panose="020B0604020202020204" pitchFamily="34" charset="0"/>
              </a:rPr>
              <a:t>Température à la surface du rotor</a:t>
            </a:r>
            <a:endParaRPr lang="fr-FR" sz="3200" dirty="0">
              <a:cs typeface="Arial" panose="020B0604020202020204" pitchFamily="34" charset="0"/>
            </a:endParaRPr>
          </a:p>
        </p:txBody>
      </p:sp>
      <p:sp>
        <p:nvSpPr>
          <p:cNvPr id="2" name="Rectangle 1"/>
          <p:cNvSpPr/>
          <p:nvPr/>
        </p:nvSpPr>
        <p:spPr>
          <a:xfrm>
            <a:off x="533754" y="5582018"/>
            <a:ext cx="9259266"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différences de la température sont corrélées avec les </a:t>
            </a:r>
            <a:r>
              <a:rPr lang="fr-FR" dirty="0">
                <a:cs typeface="Times New Roman" panose="02020603050405020304" pitchFamily="18" charset="0"/>
              </a:rPr>
              <a:t>amplitudes </a:t>
            </a:r>
            <a:r>
              <a:rPr lang="fr-FR" dirty="0" smtClean="0">
                <a:cs typeface="Times New Roman" panose="02020603050405020304" pitchFamily="18" charset="0"/>
              </a:rPr>
              <a:t>des </a:t>
            </a:r>
            <a:r>
              <a:rPr lang="fr-FR" dirty="0">
                <a:cs typeface="Times New Roman" panose="02020603050405020304" pitchFamily="18" charset="0"/>
              </a:rPr>
              <a:t>vibrations </a:t>
            </a:r>
            <a:r>
              <a:rPr lang="fr-FR" dirty="0" smtClean="0">
                <a:cs typeface="Times New Roman" panose="02020603050405020304" pitchFamily="18" charset="0"/>
              </a:rPr>
              <a:t>synchrones</a:t>
            </a:r>
            <a:endParaRPr lang="fr-FR" dirty="0"/>
          </a:p>
        </p:txBody>
      </p:sp>
      <p:sp>
        <p:nvSpPr>
          <p:cNvPr id="22" name="Rectangle 21"/>
          <p:cNvSpPr/>
          <p:nvPr/>
        </p:nvSpPr>
        <p:spPr>
          <a:xfrm>
            <a:off x="499734" y="6012682"/>
            <a:ext cx="7243521"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La 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a:off x="2508050" y="1157181"/>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9" idx="2"/>
          </p:cNvCxnSpPr>
          <p:nvPr/>
        </p:nvCxnSpPr>
        <p:spPr>
          <a:xfrm>
            <a:off x="3763907" y="1557291"/>
            <a:ext cx="541393" cy="550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450193"/>
      </p:ext>
    </p:extLst>
  </p:cSld>
  <p:clrMapOvr>
    <a:masterClrMapping/>
  </p:clrMapOvr>
  <mc:AlternateContent xmlns:mc="http://schemas.openxmlformats.org/markup-compatibility/2006">
    <mc:Choice xmlns:p14="http://schemas.microsoft.com/office/powerpoint/2010/main" Requires="p14">
      <p:transition spd="slow" p14:dur="2000" advTm="28076"/>
    </mc:Choice>
    <mc:Fallback>
      <p:transition spd="slow" advTm="28076"/>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a:t>
            </a:r>
            <a:endParaRPr lang="fr-FR" sz="3200" dirty="0">
              <a:cs typeface="Arial" panose="020B0604020202020204" pitchFamily="34" charset="0"/>
            </a:endParaRPr>
          </a:p>
        </p:txBody>
      </p:sp>
      <p:grpSp>
        <p:nvGrpSpPr>
          <p:cNvPr id="11" name="Groupe 10"/>
          <p:cNvGrpSpPr/>
          <p:nvPr/>
        </p:nvGrpSpPr>
        <p:grpSpPr>
          <a:xfrm>
            <a:off x="680030" y="921796"/>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
                </a:r>
                <a:r>
                  <a:rPr lang="fr-FR" dirty="0" smtClean="0"/>
                  <a:t>atteint </a:t>
                </a:r>
                <a:r>
                  <a:rPr lang="fr-FR" dirty="0"/>
                  <a:t>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smtClean="0"/>
                  <a:t>Mise </a:t>
                </a:r>
                <a:r>
                  <a:rPr lang="fr-FR" dirty="0"/>
                  <a:t>en arrêt à partir de t=114s après le contact.</a:t>
                </a:r>
              </a:p>
            </p:txBody>
          </p:sp>
        </p:grpSp>
      </p:grpSp>
      <p:grpSp>
        <p:nvGrpSpPr>
          <p:cNvPr id="13" name="Groupe 12"/>
          <p:cNvGrpSpPr/>
          <p:nvPr/>
        </p:nvGrpSpPr>
        <p:grpSpPr>
          <a:xfrm>
            <a:off x="6172457" y="2877646"/>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680030" y="2889688"/>
            <a:ext cx="4759028" cy="3477892"/>
            <a:chOff x="756230" y="3071595"/>
            <a:chExt cx="4759028" cy="3477892"/>
          </a:xfrm>
        </p:grpSpPr>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273" y="3071595"/>
              <a:ext cx="4411985" cy="3235862"/>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892137" y="2609921"/>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dirty="0" smtClean="0"/>
                <a:t>Contact avec coussinet</a:t>
              </a:r>
              <a:endParaRPr lang="fr-FR" sz="2000"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739900" y="3547963"/>
            <a:ext cx="3022600" cy="2302630"/>
            <a:chOff x="1816100" y="3729870"/>
            <a:chExt cx="3022600" cy="2302630"/>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p:nvPr/>
          </p:nvCxnSpPr>
          <p:spPr>
            <a:xfrm flipH="1">
              <a:off x="3200401" y="4401334"/>
              <a:ext cx="126999" cy="868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8886" y="3729870"/>
              <a:ext cx="2551130" cy="646331"/>
            </a:xfrm>
            <a:prstGeom prst="rect">
              <a:avLst/>
            </a:prstGeom>
            <a:solidFill>
              <a:schemeClr val="bg1"/>
            </a:solidFill>
          </p:spPr>
          <p:txBody>
            <a:bodyPr wrap="square" rtlCol="0">
              <a:spAutoFit/>
            </a:bodyPr>
            <a:lstStyle/>
            <a:p>
              <a:r>
                <a:rPr lang="fr-FR" dirty="0" smtClean="0"/>
                <a:t>Augmentation lente des amplitudes près du palier</a:t>
              </a:r>
              <a:endParaRPr lang="fr-FR" dirty="0"/>
            </a:p>
          </p:txBody>
        </p:sp>
      </p:grpSp>
      <p:cxnSp>
        <p:nvCxnSpPr>
          <p:cNvPr id="15" name="Connecteur droit 14"/>
          <p:cNvCxnSpPr/>
          <p:nvPr/>
        </p:nvCxnSpPr>
        <p:spPr>
          <a:xfrm>
            <a:off x="1851012" y="4495024"/>
            <a:ext cx="0" cy="187255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p:cNvCxnSpPr/>
          <p:nvPr/>
        </p:nvCxnSpPr>
        <p:spPr>
          <a:xfrm>
            <a:off x="4566724" y="4497522"/>
            <a:ext cx="0" cy="1628297"/>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avec flèche 19"/>
          <p:cNvCxnSpPr/>
          <p:nvPr/>
        </p:nvCxnSpPr>
        <p:spPr>
          <a:xfrm>
            <a:off x="1851012" y="4522024"/>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ZoneTexte 26"/>
          <p:cNvSpPr txBox="1"/>
          <p:nvPr/>
        </p:nvSpPr>
        <p:spPr>
          <a:xfrm>
            <a:off x="2477501" y="4198562"/>
            <a:ext cx="508473" cy="369332"/>
          </a:xfrm>
          <a:prstGeom prst="rect">
            <a:avLst/>
          </a:prstGeom>
          <a:noFill/>
        </p:spPr>
        <p:txBody>
          <a:bodyPr wrap="none" rtlCol="0">
            <a:spAutoFit/>
          </a:bodyPr>
          <a:lstStyle/>
          <a:p>
            <a:r>
              <a:rPr lang="fr-FR" dirty="0" smtClean="0"/>
              <a:t>23s</a:t>
            </a:r>
            <a:endParaRPr lang="fr-FR" dirty="0"/>
          </a:p>
        </p:txBody>
      </p:sp>
      <p:grpSp>
        <p:nvGrpSpPr>
          <p:cNvPr id="35" name="Groupe 34"/>
          <p:cNvGrpSpPr/>
          <p:nvPr/>
        </p:nvGrpSpPr>
        <p:grpSpPr>
          <a:xfrm>
            <a:off x="7796735" y="4495024"/>
            <a:ext cx="2253797" cy="1238887"/>
            <a:chOff x="3119786" y="4313336"/>
            <a:chExt cx="2253797" cy="1238887"/>
          </a:xfrm>
        </p:grpSpPr>
        <p:cxnSp>
          <p:nvCxnSpPr>
            <p:cNvPr id="40" name="Connecteur droit avec flèche 39"/>
            <p:cNvCxnSpPr>
              <a:stCxn id="42" idx="0"/>
            </p:cNvCxnSpPr>
            <p:nvPr/>
          </p:nvCxnSpPr>
          <p:spPr>
            <a:xfrm flipH="1" flipV="1">
              <a:off x="3746274" y="4313336"/>
              <a:ext cx="500411" cy="59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ZoneTexte 41"/>
                <p:cNvSpPr txBox="1"/>
                <p:nvPr/>
              </p:nvSpPr>
              <p:spPr>
                <a:xfrm>
                  <a:off x="3119786" y="4905892"/>
                  <a:ext cx="2253797" cy="646331"/>
                </a:xfrm>
                <a:prstGeom prst="rect">
                  <a:avLst/>
                </a:prstGeom>
                <a:solidFill>
                  <a:schemeClr val="bg1"/>
                </a:solidFill>
              </p:spPr>
              <p:txBody>
                <a:bodyPr wrap="square" rtlCol="0">
                  <a:spAutoFit/>
                </a:bodyPr>
                <a:lstStyle/>
                <a:p>
                  <a:r>
                    <a:rPr lang="fr-FR" dirty="0" smtClean="0"/>
                    <a:t>Augmentation de </a:t>
                  </a:r>
                  <a14:m>
                    <m:oMath xmlns:m="http://schemas.openxmlformats.org/officeDocument/2006/math">
                      <m:r>
                        <m:rPr>
                          <m:sty m:val="p"/>
                        </m:rPr>
                        <a:rPr lang="fr-FR" b="0" i="0" smtClean="0">
                          <a:latin typeface="Cambria Math" panose="02040503050406030204" pitchFamily="18" charset="0"/>
                        </a:rPr>
                        <m:t>ΔT</m:t>
                      </m:r>
                    </m:oMath>
                  </a14:m>
                  <a:r>
                    <a:rPr lang="fr-FR" dirty="0" smtClean="0"/>
                    <a:t>  à la surface du rotor</a:t>
                  </a:r>
                  <a:endParaRPr lang="fr-FR" dirty="0"/>
                </a:p>
              </p:txBody>
            </p:sp>
          </mc:Choice>
          <mc:Fallback xmlns="">
            <p:sp>
              <p:nvSpPr>
                <p:cNvPr id="42" name="ZoneTexte 41"/>
                <p:cNvSpPr txBox="1">
                  <a:spLocks noRot="1" noChangeAspect="1" noMove="1" noResize="1" noEditPoints="1" noAdjustHandles="1" noChangeArrowheads="1" noChangeShapeType="1" noTextEdit="1"/>
                </p:cNvSpPr>
                <p:nvPr/>
              </p:nvSpPr>
              <p:spPr>
                <a:xfrm>
                  <a:off x="3119786" y="4905892"/>
                  <a:ext cx="2253797" cy="646331"/>
                </a:xfrm>
                <a:prstGeom prst="rect">
                  <a:avLst/>
                </a:prstGeom>
                <a:blipFill rotWithShape="0">
                  <a:blip r:embed="rId6"/>
                  <a:stretch>
                    <a:fillRect l="-2432" t="-5660" b="-14151"/>
                  </a:stretch>
                </a:blipFill>
              </p:spPr>
              <p:txBody>
                <a:bodyPr/>
                <a:lstStyle/>
                <a:p>
                  <a:r>
                    <a:rPr lang="fr-FR">
                      <a:noFill/>
                    </a:rPr>
                    <a:t> </a:t>
                  </a:r>
                </a:p>
              </p:txBody>
            </p:sp>
          </mc:Fallback>
        </mc:AlternateContent>
      </p:grpSp>
      <p:grpSp>
        <p:nvGrpSpPr>
          <p:cNvPr id="44" name="Groupe 43"/>
          <p:cNvGrpSpPr/>
          <p:nvPr/>
        </p:nvGrpSpPr>
        <p:grpSpPr>
          <a:xfrm>
            <a:off x="1323975" y="4886077"/>
            <a:ext cx="4887044" cy="646331"/>
            <a:chOff x="1400175" y="5067984"/>
            <a:chExt cx="4887044" cy="646331"/>
          </a:xfrm>
        </p:grpSpPr>
        <p:cxnSp>
          <p:nvCxnSpPr>
            <p:cNvPr id="45" name="Connecteur droit 44"/>
            <p:cNvCxnSpPr/>
            <p:nvPr/>
          </p:nvCxnSpPr>
          <p:spPr>
            <a:xfrm>
              <a:off x="1400175" y="5391150"/>
              <a:ext cx="4029075" cy="0"/>
            </a:xfrm>
            <a:prstGeom prst="line">
              <a:avLst/>
            </a:prstGeom>
            <a:ln w="28575">
              <a:solidFill>
                <a:schemeClr val="bg2">
                  <a:lumMod val="10000"/>
                </a:schemeClr>
              </a:solidFill>
              <a:prstDash val="dash"/>
            </a:ln>
          </p:spPr>
          <p:style>
            <a:lnRef idx="3">
              <a:schemeClr val="dk1"/>
            </a:lnRef>
            <a:fillRef idx="0">
              <a:schemeClr val="dk1"/>
            </a:fillRef>
            <a:effectRef idx="2">
              <a:schemeClr val="dk1"/>
            </a:effectRef>
            <a:fontRef idx="minor">
              <a:schemeClr val="tx1"/>
            </a:fontRef>
          </p:style>
        </p:cxnSp>
        <p:sp>
          <p:nvSpPr>
            <p:cNvPr id="46" name="ZoneTexte 45"/>
            <p:cNvSpPr txBox="1"/>
            <p:nvPr/>
          </p:nvSpPr>
          <p:spPr>
            <a:xfrm>
              <a:off x="5441800" y="5067984"/>
              <a:ext cx="845419" cy="646331"/>
            </a:xfrm>
            <a:prstGeom prst="rect">
              <a:avLst/>
            </a:prstGeom>
            <a:noFill/>
          </p:spPr>
          <p:txBody>
            <a:bodyPr wrap="square" rtlCol="0">
              <a:spAutoFit/>
            </a:bodyPr>
            <a:lstStyle/>
            <a:p>
              <a:pPr algn="ctr"/>
              <a:r>
                <a:rPr lang="fr-FR" dirty="0" smtClean="0"/>
                <a:t>Jeu du palier</a:t>
              </a:r>
              <a:endParaRPr lang="fr-FR" dirty="0"/>
            </a:p>
          </p:txBody>
        </p:sp>
      </p:grpSp>
      <p:grpSp>
        <p:nvGrpSpPr>
          <p:cNvPr id="51" name="Groupe 50"/>
          <p:cNvGrpSpPr/>
          <p:nvPr/>
        </p:nvGrpSpPr>
        <p:grpSpPr>
          <a:xfrm>
            <a:off x="68785" y="5860275"/>
            <a:ext cx="1782227" cy="523220"/>
            <a:chOff x="68785" y="5860275"/>
            <a:chExt cx="1782227" cy="523220"/>
          </a:xfrm>
        </p:grpSpPr>
        <p:sp>
          <p:nvSpPr>
            <p:cNvPr id="48" name="ZoneTexte 47"/>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0" name="Connecteur droit avec flèche 49"/>
            <p:cNvCxnSpPr>
              <a:stCxn id="48"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39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 name="ZoneTexte 2"/>
          <p:cNvSpPr txBox="1"/>
          <p:nvPr/>
        </p:nvSpPr>
        <p:spPr>
          <a:xfrm>
            <a:off x="2470911" y="2688187"/>
            <a:ext cx="2291589" cy="369332"/>
          </a:xfrm>
          <a:prstGeom prst="rect">
            <a:avLst/>
          </a:prstGeom>
          <a:solidFill>
            <a:schemeClr val="bg1"/>
          </a:solidFill>
          <a:ln>
            <a:solidFill>
              <a:schemeClr val="tx1"/>
            </a:solidFill>
          </a:ln>
        </p:spPr>
        <p:txBody>
          <a:bodyPr wrap="none" rtlCol="0">
            <a:spAutoFit/>
          </a:bodyPr>
          <a:lstStyle/>
          <a:p>
            <a:r>
              <a:rPr lang="fr-FR" b="1" dirty="0" smtClean="0"/>
              <a:t>Vibrations synchrones</a:t>
            </a:r>
            <a:endParaRPr lang="fr-FR" b="1" dirty="0"/>
          </a:p>
        </p:txBody>
      </p:sp>
      <mc:AlternateContent xmlns:mc="http://schemas.openxmlformats.org/markup-compatibility/2006" xmlns:a14="http://schemas.microsoft.com/office/drawing/2010/main">
        <mc:Choice Requires="a14">
          <p:sp>
            <p:nvSpPr>
              <p:cNvPr id="47" name="ZoneTexte 46"/>
              <p:cNvSpPr txBox="1"/>
              <p:nvPr/>
            </p:nvSpPr>
            <p:spPr>
              <a:xfrm>
                <a:off x="7473034" y="2956770"/>
                <a:ext cx="3300968" cy="369332"/>
              </a:xfrm>
              <a:prstGeom prst="rect">
                <a:avLst/>
              </a:prstGeom>
              <a:solidFill>
                <a:schemeClr val="bg1"/>
              </a:solidFill>
              <a:ln>
                <a:solidFill>
                  <a:schemeClr val="tx1"/>
                </a:solidFill>
              </a:ln>
            </p:spPr>
            <p:txBody>
              <a:bodyPr wrap="none" rtlCol="0">
                <a:spAutoFit/>
              </a:bodyPr>
              <a:lstStyle/>
              <a:p>
                <a:r>
                  <a:rPr lang="fr-FR" b="1" dirty="0" smtClean="0"/>
                  <a:t>Différence de la température </a:t>
                </a:r>
                <a14:m>
                  <m:oMath xmlns:m="http://schemas.openxmlformats.org/officeDocument/2006/math">
                    <m:r>
                      <a:rPr lang="fr-FR" b="1" i="0" smtClean="0">
                        <a:latin typeface="Cambria Math" panose="02040503050406030204" pitchFamily="18" charset="0"/>
                      </a:rPr>
                      <m:t>𝚫</m:t>
                    </m:r>
                    <m:r>
                      <a:rPr lang="fr-FR" b="1" i="0" smtClean="0">
                        <a:latin typeface="Cambria Math" panose="02040503050406030204" pitchFamily="18" charset="0"/>
                      </a:rPr>
                      <m:t>𝐓</m:t>
                    </m:r>
                  </m:oMath>
                </a14:m>
                <a:endParaRPr lang="fr-FR" b="1" dirty="0"/>
              </a:p>
            </p:txBody>
          </p:sp>
        </mc:Choice>
        <mc:Fallback xmlns="">
          <p:sp>
            <p:nvSpPr>
              <p:cNvPr id="47" name="ZoneTexte 46"/>
              <p:cNvSpPr txBox="1">
                <a:spLocks noRot="1" noChangeAspect="1" noMove="1" noResize="1" noEditPoints="1" noAdjustHandles="1" noChangeArrowheads="1" noChangeShapeType="1" noTextEdit="1"/>
              </p:cNvSpPr>
              <p:nvPr/>
            </p:nvSpPr>
            <p:spPr>
              <a:xfrm>
                <a:off x="7473034" y="2956770"/>
                <a:ext cx="3300968" cy="369332"/>
              </a:xfrm>
              <a:prstGeom prst="rect">
                <a:avLst/>
              </a:prstGeom>
              <a:blipFill rotWithShape="0">
                <a:blip r:embed="rId7"/>
                <a:stretch>
                  <a:fillRect l="-1473" t="-6349" b="-22222"/>
                </a:stretch>
              </a:blipFill>
              <a:ln>
                <a:solidFill>
                  <a:schemeClr val="tx1"/>
                </a:solidFill>
              </a:ln>
            </p:spPr>
            <p:txBody>
              <a:bodyPr/>
              <a:lstStyle/>
              <a:p>
                <a:r>
                  <a:rPr lang="fr-FR">
                    <a:noFill/>
                  </a:rPr>
                  <a:t> </a:t>
                </a:r>
              </a:p>
            </p:txBody>
          </p:sp>
        </mc:Fallback>
      </mc:AlternateContent>
      <p:cxnSp>
        <p:nvCxnSpPr>
          <p:cNvPr id="49" name="Connecteur droit 48"/>
          <p:cNvCxnSpPr/>
          <p:nvPr/>
        </p:nvCxnSpPr>
        <p:spPr>
          <a:xfrm>
            <a:off x="7229260" y="3780430"/>
            <a:ext cx="0" cy="2520323"/>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9944972" y="3672499"/>
            <a:ext cx="0" cy="2386493"/>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avec flèche 52"/>
          <p:cNvCxnSpPr/>
          <p:nvPr/>
        </p:nvCxnSpPr>
        <p:spPr>
          <a:xfrm>
            <a:off x="7221292" y="4165269"/>
            <a:ext cx="2679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ZoneTexte 53"/>
          <p:cNvSpPr txBox="1"/>
          <p:nvPr/>
        </p:nvSpPr>
        <p:spPr>
          <a:xfrm>
            <a:off x="7847781" y="3841807"/>
            <a:ext cx="508473" cy="369332"/>
          </a:xfrm>
          <a:prstGeom prst="rect">
            <a:avLst/>
          </a:prstGeom>
          <a:noFill/>
        </p:spPr>
        <p:txBody>
          <a:bodyPr wrap="none" rtlCol="0">
            <a:spAutoFit/>
          </a:bodyPr>
          <a:lstStyle/>
          <a:p>
            <a:r>
              <a:rPr lang="fr-FR" dirty="0" smtClean="0"/>
              <a:t>23s</a:t>
            </a:r>
            <a:endParaRPr lang="fr-FR" dirty="0"/>
          </a:p>
        </p:txBody>
      </p:sp>
      <p:grpSp>
        <p:nvGrpSpPr>
          <p:cNvPr id="55" name="Groupe 54"/>
          <p:cNvGrpSpPr/>
          <p:nvPr/>
        </p:nvGrpSpPr>
        <p:grpSpPr>
          <a:xfrm>
            <a:off x="5447033" y="5793448"/>
            <a:ext cx="1782227" cy="523220"/>
            <a:chOff x="68785" y="5860275"/>
            <a:chExt cx="1782227" cy="523220"/>
          </a:xfrm>
        </p:grpSpPr>
        <p:sp>
          <p:nvSpPr>
            <p:cNvPr id="56" name="ZoneTexte 55"/>
            <p:cNvSpPr txBox="1"/>
            <p:nvPr/>
          </p:nvSpPr>
          <p:spPr>
            <a:xfrm>
              <a:off x="68785" y="5860275"/>
              <a:ext cx="1617233" cy="523220"/>
            </a:xfrm>
            <a:prstGeom prst="rect">
              <a:avLst/>
            </a:prstGeom>
            <a:solidFill>
              <a:schemeClr val="bg1"/>
            </a:solidFill>
            <a:ln>
              <a:solidFill>
                <a:schemeClr val="tx1"/>
              </a:solidFill>
            </a:ln>
          </p:spPr>
          <p:txBody>
            <a:bodyPr wrap="square" rtlCol="0">
              <a:spAutoFit/>
            </a:bodyPr>
            <a:lstStyle/>
            <a:p>
              <a:pPr algn="ctr"/>
              <a:r>
                <a:rPr lang="fr-FR" sz="1400" dirty="0" smtClean="0"/>
                <a:t>Début de vibrations synchrones</a:t>
              </a:r>
              <a:endParaRPr lang="fr-FR" sz="1400" dirty="0"/>
            </a:p>
          </p:txBody>
        </p:sp>
        <p:cxnSp>
          <p:nvCxnSpPr>
            <p:cNvPr id="57" name="Connecteur droit avec flèche 56"/>
            <p:cNvCxnSpPr>
              <a:stCxn id="56" idx="3"/>
            </p:cNvCxnSpPr>
            <p:nvPr/>
          </p:nvCxnSpPr>
          <p:spPr>
            <a:xfrm>
              <a:off x="1686018" y="6121885"/>
              <a:ext cx="1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59" name="Image 58"/>
          <p:cNvPicPr>
            <a:picLocks noChangeAspect="1"/>
          </p:cNvPicPr>
          <p:nvPr/>
        </p:nvPicPr>
        <p:blipFill>
          <a:blip r:embed="rId8"/>
          <a:stretch>
            <a:fillRect/>
          </a:stretch>
        </p:blipFill>
        <p:spPr>
          <a:xfrm>
            <a:off x="6508110" y="287213"/>
            <a:ext cx="5600310" cy="2080867"/>
          </a:xfrm>
          <a:prstGeom prst="rect">
            <a:avLst/>
          </a:prstGeom>
        </p:spPr>
      </p:pic>
    </p:spTree>
    <p:custDataLst>
      <p:tags r:id="rId1"/>
    </p:custDataLst>
    <p:extLst>
      <p:ext uri="{BB962C8B-B14F-4D97-AF65-F5344CB8AC3E}">
        <p14:creationId xmlns:p14="http://schemas.microsoft.com/office/powerpoint/2010/main" val="32977252"/>
      </p:ext>
    </p:extLst>
  </p:cSld>
  <p:clrMapOvr>
    <a:masterClrMapping/>
  </p:clrMapOvr>
  <mc:AlternateContent xmlns:mc="http://schemas.openxmlformats.org/markup-compatibility/2006">
    <mc:Choice xmlns:p14="http://schemas.microsoft.com/office/powerpoint/2010/main" Requires="p14">
      <p:transition spd="slow" p14:dur="2000" advTm="68379"/>
    </mc:Choice>
    <mc:Fallback>
      <p:transition spd="slow" advTm="68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466520" y="2727171"/>
            <a:ext cx="5602780" cy="3703897"/>
            <a:chOff x="6080735" y="2281246"/>
            <a:chExt cx="5302683" cy="3505508"/>
          </a:xfrm>
        </p:grpSpPr>
        <p:pic>
          <p:nvPicPr>
            <p:cNvPr id="19" name="Image 18"/>
            <p:cNvPicPr/>
            <p:nvPr/>
          </p:nvPicPr>
          <p:blipFill>
            <a:blip r:embed="rId4"/>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4715815" y="5561420"/>
            <a:ext cx="2084923" cy="707886"/>
          </a:xfrm>
          <a:prstGeom prst="rect">
            <a:avLst/>
          </a:prstGeom>
          <a:noFill/>
        </p:spPr>
        <p:txBody>
          <a:bodyPr wrap="square" rtlCol="0">
            <a:spAutoFit/>
          </a:bodyPr>
          <a:lstStyle/>
          <a:p>
            <a:pPr algn="ctr"/>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800738" y="171253"/>
            <a:ext cx="5412291" cy="2244091"/>
            <a:chOff x="6827435" y="169939"/>
            <a:chExt cx="5385595" cy="2433988"/>
          </a:xfrm>
        </p:grpSpPr>
        <p:grpSp>
          <p:nvGrpSpPr>
            <p:cNvPr id="28" name="Groupe 27"/>
            <p:cNvGrpSpPr/>
            <p:nvPr/>
          </p:nvGrpSpPr>
          <p:grpSpPr>
            <a:xfrm>
              <a:off x="6827435" y="544976"/>
              <a:ext cx="5385595" cy="2058951"/>
              <a:chOff x="1481092" y="702398"/>
              <a:chExt cx="10022429" cy="4161492"/>
            </a:xfrm>
          </p:grpSpPr>
          <p:grpSp>
            <p:nvGrpSpPr>
              <p:cNvPr id="29" name="Groupe 28"/>
              <p:cNvGrpSpPr/>
              <p:nvPr/>
            </p:nvGrpSpPr>
            <p:grpSpPr>
              <a:xfrm>
                <a:off x="1481092" y="702398"/>
                <a:ext cx="9048752" cy="3688024"/>
                <a:chOff x="1481092" y="702398"/>
                <a:chExt cx="9048752" cy="3688024"/>
              </a:xfrm>
            </p:grpSpPr>
            <p:pic>
              <p:nvPicPr>
                <p:cNvPr id="34" name="Image 33"/>
                <p:cNvPicPr>
                  <a:picLocks noChangeAspect="1"/>
                </p:cNvPicPr>
                <p:nvPr/>
              </p:nvPicPr>
              <p:blipFill>
                <a:blip r:embed="rId5"/>
                <a:stretch>
                  <a:fillRect/>
                </a:stretch>
              </p:blipFill>
              <p:spPr>
                <a:xfrm>
                  <a:off x="1481092" y="702398"/>
                  <a:ext cx="9048752" cy="3352801"/>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6801310" y="3513299"/>
                  <a:ext cx="1705638" cy="877123"/>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7153076" y="169939"/>
              <a:ext cx="3787078" cy="400585"/>
            </a:xfrm>
            <a:prstGeom prst="rect">
              <a:avLst/>
            </a:prstGeom>
            <a:noFill/>
          </p:spPr>
          <p:txBody>
            <a:bodyPr wrap="none" rtlCol="0">
              <a:spAutoFit/>
            </a:bodyPr>
            <a:lstStyle/>
            <a:p>
              <a:r>
                <a:rPr lang="fr-FR" dirty="0" smtClean="0"/>
                <a:t>Turbodétendeur (</a:t>
              </a:r>
              <a:r>
                <a:rPr lang="fr-FR" dirty="0" err="1" smtClean="0"/>
                <a:t>Schmied</a:t>
              </a:r>
              <a:r>
                <a:rPr lang="fr-FR" dirty="0"/>
                <a:t> </a:t>
              </a:r>
              <a:r>
                <a:rPr lang="fr-FR" dirty="0" smtClean="0"/>
                <a:t>et al., 2008)</a:t>
              </a:r>
              <a:endParaRPr lang="fr-FR" dirty="0"/>
            </a:p>
          </p:txBody>
        </p:sp>
      </p:grpSp>
      <p:grpSp>
        <p:nvGrpSpPr>
          <p:cNvPr id="15" name="Groupe 14"/>
          <p:cNvGrpSpPr/>
          <p:nvPr/>
        </p:nvGrpSpPr>
        <p:grpSpPr>
          <a:xfrm>
            <a:off x="1679339" y="879489"/>
            <a:ext cx="3987197" cy="4053679"/>
            <a:chOff x="720086" y="893208"/>
            <a:chExt cx="3987197" cy="4053679"/>
          </a:xfrm>
        </p:grpSpPr>
        <p:grpSp>
          <p:nvGrpSpPr>
            <p:cNvPr id="22" name="Groupe 21"/>
            <p:cNvGrpSpPr/>
            <p:nvPr/>
          </p:nvGrpSpPr>
          <p:grpSpPr>
            <a:xfrm>
              <a:off x="720086" y="893208"/>
              <a:ext cx="3987197" cy="4053679"/>
              <a:chOff x="977242" y="1082418"/>
              <a:chExt cx="3549108" cy="3608286"/>
            </a:xfrm>
          </p:grpSpPr>
          <p:grpSp>
            <p:nvGrpSpPr>
              <p:cNvPr id="9" name="Groupe 8"/>
              <p:cNvGrpSpPr/>
              <p:nvPr/>
            </p:nvGrpSpPr>
            <p:grpSpPr>
              <a:xfrm>
                <a:off x="977242" y="1082418"/>
                <a:ext cx="3549108" cy="3608286"/>
                <a:chOff x="889497" y="2865608"/>
                <a:chExt cx="3287052" cy="3334910"/>
              </a:xfrm>
            </p:grpSpPr>
            <p:pic>
              <p:nvPicPr>
                <p:cNvPr id="17" name="Image 16"/>
                <p:cNvPicPr/>
                <p:nvPr/>
              </p:nvPicPr>
              <p:blipFill rotWithShape="1">
                <a:blip r:embed="rId6"/>
                <a:srcRect l="48575"/>
                <a:stretch/>
              </p:blipFill>
              <p:spPr>
                <a:xfrm>
                  <a:off x="889497" y="2865608"/>
                  <a:ext cx="3287052" cy="2948287"/>
                </a:xfrm>
                <a:prstGeom prst="rect">
                  <a:avLst/>
                </a:prstGeom>
              </p:spPr>
            </p:pic>
            <p:sp>
              <p:nvSpPr>
                <p:cNvPr id="21" name="ZoneTexte 20"/>
                <p:cNvSpPr txBox="1"/>
                <p:nvPr/>
              </p:nvSpPr>
              <p:spPr>
                <a:xfrm>
                  <a:off x="994306" y="5871353"/>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7"/>
                    <a:stretch>
                      <a:fillRect t="-8824" b="-11765"/>
                    </a:stretch>
                  </a:blipFill>
                </p:spPr>
                <p:txBody>
                  <a:bodyPr/>
                  <a:lstStyle/>
                  <a:p>
                    <a:r>
                      <a:rPr lang="fr-FR">
                        <a:noFill/>
                      </a:rPr>
                      <a:t> </a:t>
                    </a:r>
                  </a:p>
                </p:txBody>
              </p:sp>
            </mc:Fallback>
          </mc:AlternateContent>
        </p:grpSp>
        <p:grpSp>
          <p:nvGrpSpPr>
            <p:cNvPr id="18" name="Groupe 17"/>
            <p:cNvGrpSpPr/>
            <p:nvPr/>
          </p:nvGrpSpPr>
          <p:grpSpPr>
            <a:xfrm>
              <a:off x="1216459" y="1639922"/>
              <a:ext cx="2248828" cy="1236001"/>
              <a:chOff x="1577266" y="1811999"/>
              <a:chExt cx="2248828" cy="1236001"/>
            </a:xfrm>
          </p:grpSpPr>
          <p:sp>
            <p:nvSpPr>
              <p:cNvPr id="8" name="ZoneTexte 7"/>
              <p:cNvSpPr txBox="1"/>
              <p:nvPr/>
            </p:nvSpPr>
            <p:spPr>
              <a:xfrm>
                <a:off x="1820673" y="1811999"/>
                <a:ext cx="2005421" cy="369332"/>
              </a:xfrm>
              <a:prstGeom prst="rect">
                <a:avLst/>
              </a:prstGeom>
              <a:solidFill>
                <a:schemeClr val="bg1"/>
              </a:solidFill>
            </p:spPr>
            <p:txBody>
              <a:bodyPr wrap="none" rtlCol="0">
                <a:spAutoFit/>
              </a:bodyPr>
              <a:lstStyle/>
              <a:p>
                <a:r>
                  <a:rPr lang="fr-FR" b="1" dirty="0" smtClean="0"/>
                  <a:t>10 minutes d’écart </a:t>
                </a:r>
                <a:endParaRPr lang="fr-FR" b="1" dirty="0"/>
              </a:p>
            </p:txBody>
          </p:sp>
          <p:cxnSp>
            <p:nvCxnSpPr>
              <p:cNvPr id="14" name="Connecteur droit avec flèche 13"/>
              <p:cNvCxnSpPr>
                <a:stCxn id="8" idx="2"/>
              </p:cNvCxnSpPr>
              <p:nvPr/>
            </p:nvCxnSpPr>
            <p:spPr>
              <a:xfrm flipH="1">
                <a:off x="2701680" y="2181331"/>
                <a:ext cx="121704" cy="8005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6" y="2181331"/>
                <a:ext cx="1246118"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2" name="ZoneTexte 31"/>
          <p:cNvSpPr txBox="1"/>
          <p:nvPr/>
        </p:nvSpPr>
        <p:spPr>
          <a:xfrm>
            <a:off x="312510" y="5081994"/>
            <a:ext cx="4112030" cy="1015663"/>
          </a:xfrm>
          <a:prstGeom prst="rect">
            <a:avLst/>
          </a:prstGeom>
          <a:noFill/>
        </p:spPr>
        <p:txBody>
          <a:bodyPr wrap="square" rtlCol="0">
            <a:spAutoFit/>
          </a:bodyPr>
          <a:lstStyle/>
          <a:p>
            <a:r>
              <a:rPr lang="fr-FR" sz="2000" dirty="0" smtClean="0"/>
              <a:t>Solutions :  </a:t>
            </a:r>
          </a:p>
          <a:p>
            <a:pPr marL="342900" indent="-342900">
              <a:buFont typeface="Arial" panose="020B0604020202020204" pitchFamily="34" charset="0"/>
              <a:buChar char="•"/>
            </a:pPr>
            <a:r>
              <a:rPr lang="fr-FR" sz="2000" dirty="0" smtClean="0"/>
              <a:t>Réduction de la longueur du palier </a:t>
            </a:r>
            <a:endParaRPr lang="fr-FR" sz="2000" dirty="0"/>
          </a:p>
          <a:p>
            <a:pPr marL="342900" indent="-342900">
              <a:buFont typeface="Arial" panose="020B0604020202020204" pitchFamily="34" charset="0"/>
              <a:buChar char="•"/>
            </a:pPr>
            <a:r>
              <a:rPr lang="fr-FR" sz="2000" dirty="0" smtClean="0"/>
              <a:t>Réduction de la viscosité de l’huile </a:t>
            </a:r>
            <a:endParaRPr lang="fr-FR" sz="2000" dirty="0"/>
          </a:p>
        </p:txBody>
      </p:sp>
      <p:sp>
        <p:nvSpPr>
          <p:cNvPr id="16" name="Rectangle 15"/>
          <p:cNvSpPr/>
          <p:nvPr/>
        </p:nvSpPr>
        <p:spPr>
          <a:xfrm>
            <a:off x="15268" y="6412156"/>
            <a:ext cx="11389332" cy="246221"/>
          </a:xfrm>
          <a:prstGeom prst="rect">
            <a:avLst/>
          </a:prstGeom>
        </p:spPr>
        <p:txBody>
          <a:bodyPr wrap="square">
            <a:spAutoFit/>
          </a:bodyPr>
          <a:lstStyle/>
          <a:p>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000" dirty="0">
              <a:ea typeface="微软雅黑" panose="020B0503020204020204" pitchFamily="34" charset="-122"/>
              <a:cs typeface="Times New Roman" panose="02020603050405020304" pitchFamily="18" charset="0"/>
            </a:endParaRPr>
          </a:p>
        </p:txBody>
      </p:sp>
      <p:sp>
        <p:nvSpPr>
          <p:cNvPr id="3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17839382"/>
      </p:ext>
    </p:extLst>
  </p:cSld>
  <p:clrMapOvr>
    <a:masterClrMapping/>
  </p:clrMapOvr>
  <mc:AlternateContent xmlns:mc="http://schemas.openxmlformats.org/markup-compatibility/2006">
    <mc:Choice xmlns:p14="http://schemas.microsoft.com/office/powerpoint/2010/main" Requires="p14">
      <p:transition spd="slow" p14:dur="2000" advTm="78877"/>
    </mc:Choice>
    <mc:Fallback>
      <p:transition spd="slow" advTm="788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4454923"/>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40</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3948041957"/>
      </p:ext>
    </p:extLst>
  </p:cSld>
  <p:clrMapOvr>
    <a:masterClrMapping/>
  </p:clrMapOvr>
  <mc:AlternateContent xmlns:mc="http://schemas.openxmlformats.org/markup-compatibility/2006">
    <mc:Choice xmlns:p14="http://schemas.microsoft.com/office/powerpoint/2010/main" Requires="p14">
      <p:transition spd="slow" p14:dur="2000" advTm="13106"/>
    </mc:Choice>
    <mc:Fallback>
      <p:transition spd="slow" advTm="1310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13693" y="191759"/>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a:t>
            </a:r>
            <a:r>
              <a:rPr lang="fr-FR" sz="3200" dirty="0" smtClean="0">
                <a:latin typeface="Times New Roman" panose="02020603050405020304" pitchFamily="18" charset="0"/>
                <a:cs typeface="Times New Roman" panose="02020603050405020304" pitchFamily="18" charset="0"/>
              </a:rPr>
              <a:t>des modules </a:t>
            </a:r>
            <a:r>
              <a:rPr lang="fr-FR" sz="3200" dirty="0">
                <a:latin typeface="Times New Roman" panose="02020603050405020304" pitchFamily="18" charset="0"/>
                <a:cs typeface="Times New Roman" panose="02020603050405020304" pitchFamily="18" charset="0"/>
              </a:rPr>
              <a:t>des coefficients d’influence</a:t>
            </a:r>
            <a:endParaRPr lang="fr-FR" sz="3200" dirty="0">
              <a:cs typeface="Arial" panose="020B0604020202020204" pitchFamily="34" charset="0"/>
            </a:endParaRPr>
          </a:p>
        </p:txBody>
      </p:sp>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481219" y="4127643"/>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endParaRPr lang="fr-FR" sz="2000" b="1" i="1" dirty="0" smtClean="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fr-FR" sz="2000" b="1" i="1" dirty="0">
                        <a:latin typeface="Cambria Math" panose="02040503050406030204" pitchFamily="18" charset="0"/>
                      </a:rPr>
                      <m:t>𝑪</m:t>
                    </m:r>
                  </m:oMath>
                </a14:m>
                <a:r>
                  <a:rPr lang="fr-FR" sz="2000" dirty="0"/>
                  <a:t> </a:t>
                </a:r>
                <a:r>
                  <a:rPr lang="fr-FR" sz="2000" dirty="0" smtClean="0"/>
                  <a:t>est le </a:t>
                </a:r>
                <a:r>
                  <a:rPr lang="fr-FR" sz="2000" dirty="0"/>
                  <a:t>principal contributeur à l’effet Morton </a:t>
                </a:r>
                <a:r>
                  <a:rPr lang="fr-FR" sz="2000" dirty="0" smtClean="0"/>
                  <a:t>instable</a:t>
                </a:r>
                <a:endParaRPr lang="fr-FR" sz="2000" dirty="0"/>
              </a:p>
              <a:p>
                <a:endParaRPr lang="fr-FR" sz="2000" dirty="0"/>
              </a:p>
              <a:p>
                <a:pPr marL="342900" indent="-342900">
                  <a:buFont typeface="Arial" panose="020B0604020202020204" pitchFamily="34" charset="0"/>
                  <a:buChar char="•"/>
                </a:pPr>
                <a:r>
                  <a:rPr lang="fr-FR" sz="2000" dirty="0"/>
                  <a:t>Réduire l’amplitude de </a:t>
                </a:r>
                <a14:m>
                  <m:oMath xmlns:m="http://schemas.openxmlformats.org/officeDocument/2006/math">
                    <m:r>
                      <a:rPr lang="fr-FR" sz="2000" b="1" i="1" dirty="0">
                        <a:latin typeface="Cambria Math" panose="02040503050406030204" pitchFamily="18" charset="0"/>
                      </a:rPr>
                      <m:t>𝑪</m:t>
                    </m:r>
                  </m:oMath>
                </a14:m>
                <a:r>
                  <a:rPr lang="fr-FR" sz="2000" dirty="0"/>
                  <a:t> est le </a:t>
                </a:r>
                <a:r>
                  <a:rPr lang="fr-FR" sz="2000" dirty="0" smtClean="0"/>
                  <a:t>meilleur levier </a:t>
                </a:r>
                <a:r>
                  <a:rPr lang="fr-FR" sz="2000" dirty="0"/>
                  <a:t>pour éviter l’instabilité (pas toujours possible en pratique</a:t>
                </a:r>
                <a:r>
                  <a:rPr lang="fr-FR" sz="2000" dirty="0" smtClean="0"/>
                  <a:t>).</a:t>
                </a:r>
              </a:p>
              <a:p>
                <a:endParaRPr lang="fr-FR" sz="2000" dirty="0"/>
              </a:p>
            </p:txBody>
          </p:sp>
        </mc:Choice>
        <mc:Fallback xmlns="">
          <p:sp>
            <p:nvSpPr>
              <p:cNvPr id="21" name="Rectangle 20"/>
              <p:cNvSpPr>
                <a:spLocks noRot="1" noChangeAspect="1" noMove="1" noResize="1" noEditPoints="1" noAdjustHandles="1" noChangeArrowheads="1" noChangeShapeType="1" noTextEdit="1"/>
              </p:cNvSpPr>
              <p:nvPr/>
            </p:nvSpPr>
            <p:spPr>
              <a:xfrm>
                <a:off x="5481219" y="4127643"/>
                <a:ext cx="6540001" cy="1533260"/>
              </a:xfrm>
              <a:prstGeom prst="rect">
                <a:avLst/>
              </a:prstGeom>
              <a:blipFill rotWithShape="0">
                <a:blip r:embed="rId6"/>
                <a:stretch>
                  <a:fillRect l="-838" r="-93"/>
                </a:stretch>
              </a:blipFill>
            </p:spPr>
            <p:txBody>
              <a:bodyPr/>
              <a:lstStyle/>
              <a:p>
                <a:r>
                  <a:rPr lang="fr-FR">
                    <a:noFill/>
                  </a:rPr>
                  <a:t> </a:t>
                </a:r>
              </a:p>
            </p:txBody>
          </p:sp>
        </mc:Fallback>
      </mc:AlternateContent>
      <p:grpSp>
        <p:nvGrpSpPr>
          <p:cNvPr id="13" name="Groupe 12"/>
          <p:cNvGrpSpPr/>
          <p:nvPr/>
        </p:nvGrpSpPr>
        <p:grpSpPr>
          <a:xfrm>
            <a:off x="192846" y="862045"/>
            <a:ext cx="4222509" cy="2417233"/>
            <a:chOff x="192846" y="862045"/>
            <a:chExt cx="4222509" cy="2417233"/>
          </a:xfrm>
        </p:grpSpPr>
        <p:pic>
          <p:nvPicPr>
            <p:cNvPr id="26" name="Image 25"/>
            <p:cNvPicPr>
              <a:picLocks noChangeAspect="1"/>
            </p:cNvPicPr>
            <p:nvPr/>
          </p:nvPicPr>
          <p:blipFill>
            <a:blip r:embed="rId7"/>
            <a:stretch>
              <a:fillRect/>
            </a:stretch>
          </p:blipFill>
          <p:spPr>
            <a:xfrm>
              <a:off x="192846" y="862045"/>
              <a:ext cx="4222509" cy="2417233"/>
            </a:xfrm>
            <a:prstGeom prst="rect">
              <a:avLst/>
            </a:prstGeom>
          </p:spPr>
        </p:pic>
        <p:sp>
          <p:nvSpPr>
            <p:cNvPr id="2" name="Rectangle 1"/>
            <p:cNvSpPr/>
            <p:nvPr/>
          </p:nvSpPr>
          <p:spPr>
            <a:xfrm>
              <a:off x="194931" y="864872"/>
              <a:ext cx="490870" cy="1806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8511" y="800441"/>
            <a:ext cx="4175748" cy="2475910"/>
            <a:chOff x="4094606" y="817127"/>
            <a:chExt cx="4175748" cy="2475910"/>
          </a:xfrm>
        </p:grpSpPr>
        <p:pic>
          <p:nvPicPr>
            <p:cNvPr id="28" name="Image 27"/>
            <p:cNvPicPr>
              <a:picLocks noChangeAspect="1"/>
            </p:cNvPicPr>
            <p:nvPr/>
          </p:nvPicPr>
          <p:blipFill>
            <a:blip r:embed="rId8"/>
            <a:stretch>
              <a:fillRect/>
            </a:stretch>
          </p:blipFill>
          <p:spPr>
            <a:xfrm>
              <a:off x="4094606" y="907616"/>
              <a:ext cx="4175748" cy="2385421"/>
            </a:xfrm>
            <a:prstGeom prst="rect">
              <a:avLst/>
            </a:prstGeom>
          </p:spPr>
        </p:pic>
        <p:sp>
          <p:nvSpPr>
            <p:cNvPr id="22" name="Rectangle 21"/>
            <p:cNvSpPr/>
            <p:nvPr/>
          </p:nvSpPr>
          <p:spPr>
            <a:xfrm>
              <a:off x="4125652" y="817127"/>
              <a:ext cx="519447" cy="1853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194931" y="3545016"/>
            <a:ext cx="5040000" cy="2880000"/>
            <a:chOff x="63015" y="3524069"/>
            <a:chExt cx="5040000" cy="2880000"/>
          </a:xfrm>
        </p:grpSpPr>
        <p:graphicFrame>
          <p:nvGraphicFramePr>
            <p:cNvPr id="25" name="Graphique 24"/>
            <p:cNvGraphicFramePr>
              <a:graphicFrameLocks/>
            </p:cNvGraphicFramePr>
            <p:nvPr>
              <p:extLst>
                <p:ext uri="{D42A27DB-BD31-4B8C-83A1-F6EECF244321}">
                  <p14:modId xmlns:p14="http://schemas.microsoft.com/office/powerpoint/2010/main" val="2742086880"/>
                </p:ext>
              </p:extLst>
            </p:nvPr>
          </p:nvGraphicFramePr>
          <p:xfrm>
            <a:off x="63015" y="3524069"/>
            <a:ext cx="5040000" cy="2880000"/>
          </p:xfrm>
          <a:graphic>
            <a:graphicData uri="http://schemas.openxmlformats.org/drawingml/2006/chart">
              <c:chart xmlns:c="http://schemas.openxmlformats.org/drawingml/2006/chart" xmlns:r="http://schemas.openxmlformats.org/officeDocument/2006/relationships" r:id="rId9"/>
            </a:graphicData>
          </a:graphic>
        </p:graphicFrame>
        <p:grpSp>
          <p:nvGrpSpPr>
            <p:cNvPr id="10" name="Groupe 9"/>
            <p:cNvGrpSpPr/>
            <p:nvPr/>
          </p:nvGrpSpPr>
          <p:grpSpPr>
            <a:xfrm>
              <a:off x="1523688" y="3769224"/>
              <a:ext cx="2160952" cy="307250"/>
              <a:chOff x="1442223" y="3879379"/>
              <a:chExt cx="1969900" cy="277000"/>
            </a:xfrm>
          </p:grpSpPr>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grpSp>
      <p:sp>
        <p:nvSpPr>
          <p:cNvPr id="6" name="ZoneTexte 5"/>
          <p:cNvSpPr txBox="1"/>
          <p:nvPr/>
        </p:nvSpPr>
        <p:spPr>
          <a:xfrm>
            <a:off x="9342868" y="330601"/>
            <a:ext cx="2497863" cy="369332"/>
          </a:xfrm>
          <a:prstGeom prst="rect">
            <a:avLst/>
          </a:prstGeom>
          <a:noFill/>
        </p:spPr>
        <p:txBody>
          <a:bodyPr wrap="none" rtlCol="0">
            <a:spAutoFit/>
          </a:bodyPr>
          <a:lstStyle/>
          <a:p>
            <a:r>
              <a:rPr lang="fr-FR" b="1" dirty="0" smtClean="0"/>
              <a:t>Banc effet Morton: BEM</a:t>
            </a:r>
            <a:endParaRPr lang="fr-FR" b="1" dirty="0"/>
          </a:p>
        </p:txBody>
      </p:sp>
      <p:sp>
        <p:nvSpPr>
          <p:cNvPr id="31"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41</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3" name="Groupe 2"/>
          <p:cNvGrpSpPr/>
          <p:nvPr/>
        </p:nvGrpSpPr>
        <p:grpSpPr>
          <a:xfrm>
            <a:off x="8092707" y="886223"/>
            <a:ext cx="4034514" cy="2395371"/>
            <a:chOff x="8092707" y="886223"/>
            <a:chExt cx="4034514" cy="2395371"/>
          </a:xfrm>
        </p:grpSpPr>
        <p:sp>
          <p:nvSpPr>
            <p:cNvPr id="23" name="Rectangle 22"/>
            <p:cNvSpPr/>
            <p:nvPr/>
          </p:nvSpPr>
          <p:spPr>
            <a:xfrm>
              <a:off x="8113520" y="886223"/>
              <a:ext cx="517619" cy="1766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10"/>
            <a:stretch>
              <a:fillRect/>
            </a:stretch>
          </p:blipFill>
          <p:spPr>
            <a:xfrm>
              <a:off x="8092707" y="976854"/>
              <a:ext cx="4034514" cy="2304740"/>
            </a:xfrm>
            <a:prstGeom prst="rect">
              <a:avLst/>
            </a:prstGeom>
          </p:spPr>
        </p:pic>
      </p:grpSp>
    </p:spTree>
    <p:custDataLst>
      <p:tags r:id="rId1"/>
    </p:custDataLst>
    <p:extLst>
      <p:ext uri="{BB962C8B-B14F-4D97-AF65-F5344CB8AC3E}">
        <p14:creationId xmlns:p14="http://schemas.microsoft.com/office/powerpoint/2010/main" val="1397589008"/>
      </p:ext>
    </p:extLst>
  </p:cSld>
  <p:clrMapOvr>
    <a:masterClrMapping/>
  </p:clrMapOvr>
  <mc:AlternateContent xmlns:mc="http://schemas.openxmlformats.org/markup-compatibility/2006">
    <mc:Choice xmlns:p14="http://schemas.microsoft.com/office/powerpoint/2010/main" Requires="p14">
      <p:transition spd="slow" p14:dur="2000" advTm="78165"/>
    </mc:Choice>
    <mc:Fallback>
      <p:transition spd="slow" advTm="781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4077757"/>
            <a:chOff x="407302" y="989823"/>
            <a:chExt cx="5399581" cy="2869912"/>
          </a:xfrm>
        </p:grpSpPr>
        <p:sp>
          <p:nvSpPr>
            <p:cNvPr id="27" name="Rectangle 26"/>
            <p:cNvSpPr/>
            <p:nvPr/>
          </p:nvSpPr>
          <p:spPr>
            <a:xfrm>
              <a:off x="407302" y="989823"/>
              <a:ext cx="5399581" cy="28699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5051811" cy="2487142"/>
              <a:chOff x="313453" y="1109157"/>
              <a:chExt cx="5051811" cy="2487142"/>
            </a:xfrm>
          </p:grpSpPr>
          <mc:AlternateContent xmlns:mc="http://schemas.openxmlformats.org/markup-compatibility/2006" xmlns:a14="http://schemas.microsoft.com/office/drawing/2010/main">
            <mc:Choice Requires="a14">
              <p:sp>
                <p:nvSpPr>
                  <p:cNvPr id="25" name="Rectangle 24"/>
                  <p:cNvSpPr/>
                  <p:nvPr/>
                </p:nvSpPr>
                <p:spPr>
                  <a:xfrm>
                    <a:off x="1576849" y="1729954"/>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76849" y="1729954"/>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930385" cy="114804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𝑚</m:t>
                        </m:r>
                      </m:oMath>
                    </a14:m>
                    <a:r>
                      <a:rPr lang="fr-FR" sz="2000" dirty="0"/>
                      <a:t> : Masse du </a:t>
                    </a:r>
                    <a:r>
                      <a:rPr lang="fr-FR" sz="2000" dirty="0" smtClean="0"/>
                      <a:t>disque</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930385" cy="1148045"/>
                  </a:xfrm>
                  <a:prstGeom prst="rect">
                    <a:avLst/>
                  </a:prstGeom>
                  <a:blipFill rotWithShape="0">
                    <a:blip r:embed="rId5"/>
                    <a:stretch>
                      <a:fillRect l="-951" t="-1866" r="-317"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734731" cy="498208"/>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dirty="0" smtClean="0"/>
                      <a:t> </a:t>
                    </a:r>
                  </a:p>
                  <a:p>
                    <a:pPr algn="ctr"/>
                    <a:r>
                      <a:rPr lang="fr-FR" sz="2000" dirty="0" smtClean="0"/>
                      <a:t>(Lorenz et Murphy, 2010)</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734731" cy="498208"/>
                  </a:xfrm>
                  <a:prstGeom prst="rect">
                    <a:avLst/>
                  </a:prstGeom>
                  <a:blipFill rotWithShape="0">
                    <a:blip r:embed="rId6"/>
                    <a:stretch>
                      <a:fillRect l="-991" t="-4310" b="-14655"/>
                    </a:stretch>
                  </a:blipFill>
                </p:spPr>
                <p:txBody>
                  <a:bodyPr/>
                  <a:lstStyle/>
                  <a:p>
                    <a:r>
                      <a:rPr lang="fr-FR">
                        <a:noFill/>
                      </a:rPr>
                      <a:t> </a:t>
                    </a:r>
                  </a:p>
                </p:txBody>
              </p:sp>
            </mc:Fallback>
          </mc:AlternateContent>
        </p:grpSp>
      </p:grpSp>
      <p:grpSp>
        <p:nvGrpSpPr>
          <p:cNvPr id="10" name="Groupe 9"/>
          <p:cNvGrpSpPr/>
          <p:nvPr/>
        </p:nvGrpSpPr>
        <p:grpSpPr>
          <a:xfrm>
            <a:off x="7357381" y="1348487"/>
            <a:ext cx="4335855" cy="4077756"/>
            <a:chOff x="7357381" y="1348487"/>
            <a:chExt cx="4335855" cy="4077756"/>
          </a:xfrm>
        </p:grpSpPr>
        <p:sp>
          <p:nvSpPr>
            <p:cNvPr id="8" name="Rectangle 7"/>
            <p:cNvSpPr/>
            <p:nvPr/>
          </p:nvSpPr>
          <p:spPr>
            <a:xfrm>
              <a:off x="7357381" y="1348487"/>
              <a:ext cx="4335855" cy="40777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495716" y="3446868"/>
              <a:ext cx="3712042" cy="923330"/>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a:t>
              </a:r>
              <a:r>
                <a:rPr lang="fr-FR" dirty="0" smtClean="0"/>
                <a:t>palier</a:t>
              </a:r>
            </a:p>
            <a:p>
              <a:pPr algn="ct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 </a:t>
              </a:r>
            </a:p>
            <a:p>
              <a:pPr algn="ctr"/>
              <a:r>
                <a:rPr lang="en-US" dirty="0" err="1" smtClean="0">
                  <a:ea typeface="微软雅黑" panose="020B0503020204020204" pitchFamily="34" charset="-122"/>
                  <a:cs typeface="Times New Roman" panose="02020603050405020304" pitchFamily="18" charset="0"/>
                </a:rPr>
                <a:t>Schmied</a:t>
              </a:r>
              <a:r>
                <a:rPr lang="en-US" dirty="0">
                  <a:ea typeface="微软雅黑" panose="020B0503020204020204" pitchFamily="34" charset="-122"/>
                  <a:cs typeface="Times New Roman" panose="02020603050405020304" pitchFamily="18" charset="0"/>
                </a:rPr>
                <a:t> </a:t>
              </a:r>
              <a:r>
                <a:rPr lang="en-US" dirty="0" smtClean="0">
                  <a:ea typeface="微软雅黑" panose="020B0503020204020204" pitchFamily="34" charset="-122"/>
                  <a:cs typeface="Times New Roman" panose="02020603050405020304" pitchFamily="18" charset="0"/>
                </a:rPr>
                <a:t>et al., 2008)</a:t>
              </a:r>
              <a:r>
                <a:rPr lang="fr-FR" dirty="0" smtClean="0"/>
                <a:t> </a:t>
              </a:r>
              <a:endParaRPr lang="fr-FR" dirty="0"/>
            </a:p>
          </p:txBody>
        </p:sp>
        <p:sp>
          <p:nvSpPr>
            <p:cNvPr id="18" name="Rectangle 17"/>
            <p:cNvSpPr/>
            <p:nvPr/>
          </p:nvSpPr>
          <p:spPr>
            <a:xfrm>
              <a:off x="7392048" y="1511361"/>
              <a:ext cx="3919378" cy="923330"/>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des masse en porte à faux (Compresseur centrifuge, </a:t>
              </a:r>
            </a:p>
            <a:p>
              <a:pPr algn="ctr"/>
              <a:r>
                <a:rPr lang="fr-FR" dirty="0" smtClean="0"/>
                <a:t>De </a:t>
              </a:r>
              <a:r>
                <a:rPr lang="fr-FR" dirty="0" err="1" smtClean="0"/>
                <a:t>Jongh</a:t>
              </a:r>
              <a:r>
                <a:rPr lang="fr-FR" dirty="0" smtClean="0"/>
                <a:t> et al., 1994</a:t>
              </a:r>
              <a:r>
                <a:rPr lang="en-US" dirty="0" smtClean="0">
                  <a:ea typeface="微软雅黑" panose="020B0503020204020204" pitchFamily="34" charset="-122"/>
                  <a:cs typeface="Times New Roman" panose="02020603050405020304" pitchFamily="18" charset="0"/>
                </a:rPr>
                <a:t>)</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7" y="2425357"/>
              <a:ext cx="3964209" cy="955267"/>
            </a:xfrm>
            <a:prstGeom prst="rect">
              <a:avLst/>
            </a:prstGeom>
          </p:spPr>
        </p:pic>
      </p:grpSp>
      <p:pic>
        <p:nvPicPr>
          <p:cNvPr id="20" name="Image 19"/>
          <p:cNvPicPr>
            <a:picLocks noChangeAspect="1"/>
          </p:cNvPicPr>
          <p:nvPr/>
        </p:nvPicPr>
        <p:blipFill>
          <a:blip r:embed="rId8"/>
          <a:stretch>
            <a:fillRect/>
          </a:stretch>
        </p:blipFill>
        <p:spPr>
          <a:xfrm>
            <a:off x="7909436" y="4381957"/>
            <a:ext cx="3231743" cy="1011502"/>
          </a:xfrm>
          <a:prstGeom prst="rect">
            <a:avLst/>
          </a:prstGeom>
        </p:spPr>
      </p:pic>
      <p:sp>
        <p:nvSpPr>
          <p:cNvPr id="19" name="Rectangle 18"/>
          <p:cNvSpPr/>
          <p:nvPr/>
        </p:nvSpPr>
        <p:spPr>
          <a:xfrm>
            <a:off x="0" y="5933828"/>
            <a:ext cx="12001500" cy="707886"/>
          </a:xfrm>
          <a:prstGeom prst="rect">
            <a:avLst/>
          </a:prstGeom>
        </p:spPr>
        <p:txBody>
          <a:bodyPr wrap="square">
            <a:spAutoFit/>
          </a:bodyPr>
          <a:lstStyle/>
          <a:p>
            <a:r>
              <a:rPr lang="en-US" sz="1000" dirty="0" smtClean="0"/>
              <a:t>- Murphy</a:t>
            </a:r>
            <a:r>
              <a:rPr lang="en-US" sz="1000" dirty="0"/>
              <a:t>, B.T. and Lorenz, J.A., 2010, “Simplified Morton Effect Analysis for Synchronous Spiral Instability”, ASME Journal of Vibration and Acoustics, Vol. 132, October, </a:t>
            </a:r>
            <a:r>
              <a:rPr lang="en-US" sz="1000" dirty="0" smtClean="0"/>
              <a:t>2010</a:t>
            </a:r>
          </a:p>
          <a:p>
            <a:r>
              <a:rPr lang="en-US" sz="1000" dirty="0" smtClean="0">
                <a:ea typeface="微软雅黑" panose="020B0503020204020204" pitchFamily="34" charset="-122"/>
                <a:cs typeface="Times New Roman" panose="02020603050405020304" pitchFamily="18" charset="0"/>
              </a:rPr>
              <a:t>- De </a:t>
            </a:r>
            <a:r>
              <a:rPr lang="en-US" sz="1000" dirty="0" err="1">
                <a:ea typeface="微软雅黑" panose="020B0503020204020204" pitchFamily="34" charset="-122"/>
                <a:cs typeface="Times New Roman" panose="02020603050405020304" pitchFamily="18" charset="0"/>
              </a:rPr>
              <a:t>Jongh</a:t>
            </a:r>
            <a:r>
              <a:rPr lang="en-US" sz="10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94-GT-35. </a:t>
            </a:r>
            <a:r>
              <a:rPr lang="en-US" sz="1000" dirty="0" err="1">
                <a:ea typeface="微软雅黑" panose="020B0503020204020204" pitchFamily="34" charset="-122"/>
                <a:cs typeface="Times New Roman" panose="02020603050405020304" pitchFamily="18" charset="0"/>
              </a:rPr>
              <a:t>Alson</a:t>
            </a:r>
            <a:r>
              <a:rPr lang="en-US" sz="10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000" dirty="0" smtClean="0">
                <a:ea typeface="微软雅黑" panose="020B0503020204020204" pitchFamily="34" charset="-122"/>
                <a:cs typeface="Times New Roman" panose="02020603050405020304" pitchFamily="18" charset="0"/>
              </a:rPr>
              <a:t>pp.816-824</a:t>
            </a:r>
          </a:p>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en-US" sz="1000" dirty="0"/>
          </a:p>
        </p:txBody>
      </p:sp>
      <p:sp>
        <p:nvSpPr>
          <p:cNvPr id="22"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42</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624817"/>
      </p:ext>
    </p:extLst>
  </p:cSld>
  <p:clrMapOvr>
    <a:masterClrMapping/>
  </p:clrMapOvr>
  <mc:AlternateContent xmlns:mc="http://schemas.openxmlformats.org/markup-compatibility/2006">
    <mc:Choice xmlns:p14="http://schemas.microsoft.com/office/powerpoint/2010/main" Requires="p14">
      <p:transition spd="slow" p14:dur="2000" advTm="35842"/>
    </mc:Choice>
    <mc:Fallback>
      <p:transition spd="slow" advTm="35842"/>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6941729" y="1805394"/>
                  <a:ext cx="49075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d>
                                  <m:dPr>
                                    <m:begChr m:val="|"/>
                                    <m:endChr m:val="|"/>
                                    <m:ctrlPr>
                                      <a:rPr lang="fr-FR" sz="2400" i="1">
                                        <a:latin typeface="Cambria Math" panose="02040503050406030204" pitchFamily="18" charset="0"/>
                                      </a:rPr>
                                    </m:ctrlPr>
                                  </m:dPr>
                                  <m:e>
                                    <m:sSubSup>
                                      <m:sSubSupPr>
                                        <m:ctrlPr>
                                          <a:rPr lang="fr-FR" sz="2400" i="1">
                                            <a:latin typeface="Cambria Math" panose="02040503050406030204" pitchFamily="18" charset="0"/>
                                          </a:rPr>
                                        </m:ctrlPr>
                                      </m:sSubSupPr>
                                      <m:e>
                                        <m:r>
                                          <a:rPr lang="fr-FR" sz="2400" i="1">
                                            <a:latin typeface="Cambria Math" panose="02040503050406030204" pitchFamily="18" charset="0"/>
                                          </a:rPr>
                                          <m:t>𝜔</m:t>
                                        </m:r>
                                      </m:e>
                                      <m:sub>
                                        <m:r>
                                          <a:rPr lang="fr-FR" sz="2400" i="1">
                                            <a:latin typeface="Cambria Math" panose="02040503050406030204" pitchFamily="18" charset="0"/>
                                          </a:rPr>
                                          <m:t>𝑖</m:t>
                                        </m:r>
                                      </m:sub>
                                      <m:sup>
                                        <m:r>
                                          <a:rPr lang="fr-FR" sz="2400">
                                            <a:latin typeface="Cambria Math" panose="02040503050406030204" pitchFamily="18" charset="0"/>
                                          </a:rPr>
                                          <m:t>2</m:t>
                                        </m:r>
                                      </m:sup>
                                    </m:sSubSup>
                                    <m:r>
                                      <a:rPr lang="fr-FR" sz="2400">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a:latin typeface="Cambria Math" panose="02040503050406030204" pitchFamily="18" charset="0"/>
                                          </a:rPr>
                                          <m:t>2</m:t>
                                        </m:r>
                                      </m:sup>
                                    </m:sSup>
                                    <m:r>
                                      <a:rPr lang="fr-FR" sz="2400">
                                        <a:latin typeface="Cambria Math" panose="02040503050406030204" pitchFamily="18" charset="0"/>
                                      </a:rPr>
                                      <m:t>+2</m:t>
                                    </m:r>
                                    <m:r>
                                      <a:rPr lang="fr-FR" sz="2400" i="1">
                                        <a:latin typeface="Cambria Math" panose="02040503050406030204" pitchFamily="18" charset="0"/>
                                      </a:rPr>
                                      <m:t>𝑗</m:t>
                                    </m:r>
                                    <m:sSub>
                                      <m:sSubPr>
                                        <m:ctrlPr>
                                          <a:rPr lang="fr-FR" sz="2400" i="1">
                                            <a:latin typeface="Cambria Math" panose="02040503050406030204" pitchFamily="18" charset="0"/>
                                          </a:rPr>
                                        </m:ctrlPr>
                                      </m:sSubPr>
                                      <m:e>
                                        <m:r>
                                          <a:rPr lang="fr-FR" sz="2400" i="1">
                                            <a:latin typeface="Cambria Math" panose="02040503050406030204" pitchFamily="18" charset="0"/>
                                          </a:rPr>
                                          <m:t>𝜉</m:t>
                                        </m:r>
                                      </m:e>
                                      <m:sub>
                                        <m:r>
                                          <a:rPr lang="fr-FR" sz="2400" i="1">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𝜔</m:t>
                                        </m:r>
                                      </m:e>
                                      <m:sub>
                                        <m:r>
                                          <a:rPr lang="fr-FR" sz="2400" i="1">
                                            <a:latin typeface="Cambria Math" panose="02040503050406030204" pitchFamily="18" charset="0"/>
                                          </a:rPr>
                                          <m:t>𝑖</m:t>
                                        </m:r>
                                      </m:sub>
                                    </m:sSub>
                                    <m:r>
                                      <a:rPr lang="fr-FR" sz="2400" i="1">
                                        <a:latin typeface="Cambria Math" panose="02040503050406030204" pitchFamily="18" charset="0"/>
                                      </a:rPr>
                                      <m:t>𝜔</m:t>
                                    </m:r>
                                  </m:e>
                                </m:d>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6941729" y="1805394"/>
                  <a:ext cx="4907562" cy="1100558"/>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3534044" cy="1323439"/>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a:t>
                  </a:r>
                  <a:r>
                    <a:rPr lang="fr-FR" sz="2000" dirty="0" smtClean="0"/>
                    <a:t>ulsation 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a:t>
                  </a:r>
                  <a:r>
                    <a:rPr lang="fr-FR" sz="2000" dirty="0" smtClean="0"/>
                    <a:t>Pulsation 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t>
                  </a:r>
                  <a:r>
                    <a:rPr lang="fr-FR" sz="2000" dirty="0" smtClean="0"/>
                    <a:t>acteur </a:t>
                  </a:r>
                  <a:r>
                    <a:rPr lang="fr-FR" sz="2000" dirty="0"/>
                    <a:t>d’amortissent </a:t>
                  </a:r>
                  <a:endParaRPr lang="fr-FR" sz="2000" b="0" i="1" dirty="0" smtClean="0">
                    <a:latin typeface="Cambria Math" panose="02040503050406030204" pitchFamily="18"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3534044" cy="1323439"/>
                </a:xfrm>
                <a:prstGeom prst="rect">
                  <a:avLst/>
                </a:prstGeom>
                <a:blipFill rotWithShape="0">
                  <a:blip r:embed="rId6"/>
                  <a:stretch>
                    <a:fillRect l="-1554" t="-2304" r="-1209" b="-73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584630" y="1090736"/>
                  <a:ext cx="4100546" cy="707886"/>
                </a:xfrm>
                <a:prstGeom prst="rect">
                  <a:avLst/>
                </a:prstGeom>
                <a:noFill/>
              </p:spPr>
              <p:txBody>
                <a:bodyPr wrap="none" rtlCol="0">
                  <a:spAutoFit/>
                </a:bodyPr>
                <a:lstStyle/>
                <a:p>
                  <a:pPr marL="285750" indent="-285750" algn="ctr">
                    <a:buFont typeface="Wingdings" panose="05000000000000000000" pitchFamily="2" charset="2"/>
                    <a:buChar char="Ø"/>
                  </a:pPr>
                  <a:r>
                    <a:rPr lang="fr-FR" sz="2000" dirty="0" smtClean="0"/>
                    <a:t>Coefficient d’influence vibratoire </a:t>
                  </a:r>
                  <a14:m>
                    <m:oMath xmlns:m="http://schemas.openxmlformats.org/officeDocument/2006/math">
                      <m:r>
                        <a:rPr lang="fr-FR" sz="2000" b="1" i="1" dirty="0" smtClean="0">
                          <a:latin typeface="Cambria Math" panose="02040503050406030204" pitchFamily="18" charset="0"/>
                        </a:rPr>
                        <m:t>𝒒</m:t>
                      </m:r>
                    </m:oMath>
                  </a14:m>
                  <a:r>
                    <a:rPr lang="fr-FR" sz="2000" dirty="0"/>
                    <a:t/>
                  </a:r>
                  <a:br>
                    <a:rPr lang="fr-FR" sz="2000" dirty="0"/>
                  </a:br>
                  <a:r>
                    <a:rPr lang="fr-FR" sz="2000" i="0" dirty="0" smtClean="0">
                      <a:latin typeface="+mj-lt"/>
                    </a:rPr>
                    <a:t>( </a:t>
                  </a:r>
                  <a:r>
                    <a:rPr lang="fr-FR" sz="2000" dirty="0" err="1" smtClean="0"/>
                    <a:t>Friswell</a:t>
                  </a:r>
                  <a:r>
                    <a:rPr lang="fr-FR" sz="2000" b="1" dirty="0" smtClean="0"/>
                    <a:t> </a:t>
                  </a:r>
                  <a:r>
                    <a:rPr lang="fr-FR" sz="2000" dirty="0" smtClean="0"/>
                    <a:t>et al. , 2010 )</a:t>
                  </a:r>
                </a:p>
              </p:txBody>
            </p:sp>
          </mc:Choice>
          <mc:Fallback xmlns="">
            <p:sp>
              <p:nvSpPr>
                <p:cNvPr id="38" name="ZoneTexte 37"/>
                <p:cNvSpPr txBox="1">
                  <a:spLocks noRot="1" noChangeAspect="1" noMove="1" noResize="1" noEditPoints="1" noAdjustHandles="1" noChangeArrowheads="1" noChangeShapeType="1" noTextEdit="1"/>
                </p:cNvSpPr>
                <p:nvPr/>
              </p:nvSpPr>
              <p:spPr>
                <a:xfrm>
                  <a:off x="6584630" y="1090736"/>
                  <a:ext cx="4100546" cy="707886"/>
                </a:xfrm>
                <a:prstGeom prst="rect">
                  <a:avLst/>
                </a:prstGeom>
                <a:blipFill rotWithShape="0">
                  <a:blip r:embed="rId7"/>
                  <a:stretch>
                    <a:fillRect l="-892" t="-4274" b="-13675"/>
                  </a:stretch>
                </a:blipFill>
              </p:spPr>
              <p:txBody>
                <a:bodyPr/>
                <a:lstStyle/>
                <a:p>
                  <a:r>
                    <a:rPr lang="fr-FR">
                      <a:noFill/>
                    </a:rPr>
                    <a:t> </a:t>
                  </a:r>
                </a:p>
              </p:txBody>
            </p:sp>
          </mc:Fallback>
        </mc:AlternateContent>
      </p:grpSp>
      <p:sp>
        <p:nvSpPr>
          <p:cNvPr id="2" name="Ellipse 1"/>
          <p:cNvSpPr/>
          <p:nvPr/>
        </p:nvSpPr>
        <p:spPr>
          <a:xfrm>
            <a:off x="2970043" y="3072521"/>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393263" y="3175652"/>
            <a:ext cx="39116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de rotation des vitesses critiques</a:t>
            </a:r>
            <a:endParaRPr lang="fr-FR" sz="2400" b="1" dirty="0"/>
          </a:p>
        </p:txBody>
      </p:sp>
      <p:sp>
        <p:nvSpPr>
          <p:cNvPr id="7" name="Rectangle 6"/>
          <p:cNvSpPr/>
          <p:nvPr/>
        </p:nvSpPr>
        <p:spPr>
          <a:xfrm>
            <a:off x="0" y="6381379"/>
            <a:ext cx="11753166" cy="246221"/>
          </a:xfrm>
          <a:prstGeom prst="rect">
            <a:avLst/>
          </a:prstGeom>
        </p:spPr>
        <p:txBody>
          <a:bodyPr wrap="square">
            <a:spAutoFit/>
          </a:bodyPr>
          <a:lstStyle/>
          <a:p>
            <a:r>
              <a:rPr lang="en-US" sz="1000" dirty="0" err="1" smtClean="0"/>
              <a:t>Friswell</a:t>
            </a:r>
            <a:r>
              <a:rPr lang="en-US" sz="1000" dirty="0"/>
              <a:t>, M.; Penny, J.; Garvey, S. and Lees A., “Dynamics of Rotating Machines” Cambridge: Cambridge University Press, 2010,  doi:10.1017/CBO9780511780509</a:t>
            </a:r>
            <a:endParaRPr lang="fr-FR" sz="1000" dirty="0"/>
          </a:p>
        </p:txBody>
      </p:sp>
      <p:sp>
        <p:nvSpPr>
          <p:cNvPr id="1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43</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27917522"/>
      </p:ext>
    </p:extLst>
  </p:cSld>
  <p:clrMapOvr>
    <a:masterClrMapping/>
  </p:clrMapOvr>
  <mc:AlternateContent xmlns:mc="http://schemas.openxmlformats.org/markup-compatibility/2006">
    <mc:Choice xmlns:p14="http://schemas.microsoft.com/office/powerpoint/2010/main" Requires="p14">
      <p:transition spd="slow" p14:dur="2000" advTm="33686"/>
    </mc:Choice>
    <mc:Fallback>
      <p:transition spd="slow" advTm="336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influents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4"/>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433391"/>
            <a:chOff x="500608" y="3644689"/>
            <a:chExt cx="6103139" cy="3433391"/>
          </a:xfrm>
        </p:grpSpPr>
        <p:sp>
          <p:nvSpPr>
            <p:cNvPr id="39" name="Rectangle 38"/>
            <p:cNvSpPr/>
            <p:nvPr/>
          </p:nvSpPr>
          <p:spPr>
            <a:xfrm>
              <a:off x="500608" y="3644689"/>
              <a:ext cx="6103139" cy="339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291116" y="4658702"/>
                  <a:ext cx="3834383"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𝑑𝑖𝑠𝑠𝑖𝑝</m:t>
                            </m:r>
                            <m:r>
                              <a:rPr lang="fr-FR" sz="2400" b="0" i="1" smtClean="0">
                                <a:latin typeface="Cambria Math" panose="02040503050406030204" pitchFamily="18" charset="0"/>
                              </a:rPr>
                              <m:t>é</m:t>
                            </m:r>
                            <m:r>
                              <a:rPr lang="fr-FR" sz="2400" b="0" i="1" smtClean="0">
                                <a:latin typeface="Cambria Math" panose="02040503050406030204" pitchFamily="18" charset="0"/>
                              </a:rPr>
                              <m:t>𝑒</m:t>
                            </m:r>
                          </m:sub>
                        </m:sSub>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rPr>
                          <m:t>𝜇</m:t>
                        </m:r>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f>
                          <m:fPr>
                            <m:ctrlPr>
                              <a:rPr lang="fr-FR" sz="2400" b="0" i="1" smtClean="0">
                                <a:latin typeface="Cambria Math" panose="02040503050406030204" pitchFamily="18" charset="0"/>
                              </a:rPr>
                            </m:ctrlPr>
                          </m:fPr>
                          <m:num>
                            <m:sSubSup>
                              <m:sSubSupPr>
                                <m:ctrlPr>
                                  <a:rPr lang="fr-FR" sz="2400" i="1">
                                    <a:latin typeface="Cambria Math" panose="02040503050406030204" pitchFamily="18" charset="0"/>
                                  </a:rPr>
                                </m:ctrlPr>
                              </m:sSubSupPr>
                              <m:e>
                                <m:r>
                                  <a:rPr lang="fr-FR" sz="2400" i="1">
                                    <a:latin typeface="Cambria Math" panose="02040503050406030204" pitchFamily="18" charset="0"/>
                                  </a:rPr>
                                  <m:t>𝑅</m:t>
                                </m:r>
                              </m:e>
                              <m:sub>
                                <m:r>
                                  <a:rPr lang="fr-FR" sz="2400" i="1">
                                    <a:latin typeface="Cambria Math" panose="02040503050406030204" pitchFamily="18" charset="0"/>
                                  </a:rPr>
                                  <m:t>𝑟</m:t>
                                </m:r>
                              </m:sub>
                              <m:sup>
                                <m:r>
                                  <a:rPr lang="fr-FR" sz="2400" i="1">
                                    <a:latin typeface="Cambria Math" panose="02040503050406030204" pitchFamily="18" charset="0"/>
                                  </a:rPr>
                                  <m:t>3</m:t>
                                </m:r>
                              </m:sup>
                            </m:sSubSup>
                            <m:sSup>
                              <m:sSupPr>
                                <m:ctrlPr>
                                  <a:rPr lang="fr-FR" sz="2400" i="1">
                                    <a:latin typeface="Cambria Math" panose="02040503050406030204" pitchFamily="18" charset="0"/>
                                  </a:rPr>
                                </m:ctrlPr>
                              </m:sSupPr>
                              <m:e>
                                <m:r>
                                  <a:rPr lang="fr-FR" sz="2400" i="1">
                                    <a:latin typeface="Cambria Math" panose="02040503050406030204" pitchFamily="18" charset="0"/>
                                  </a:rPr>
                                  <m:t>𝜔</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291116" y="4658702"/>
                  <a:ext cx="3834383" cy="893899"/>
                </a:xfrm>
                <a:prstGeom prst="rect">
                  <a:avLst/>
                </a:prstGeom>
                <a:blipFill rotWithShape="0">
                  <a:blip r:embed="rId5"/>
                  <a:stretch>
                    <a:fillRect/>
                  </a:stretch>
                </a:blipFill>
              </p:spPr>
              <p:txBody>
                <a:bodyPr/>
                <a:lstStyle/>
                <a:p>
                  <a:r>
                    <a:rPr lang="fr-FR">
                      <a:noFill/>
                    </a:rPr>
                    <a:t> </a:t>
                  </a:r>
                </a:p>
              </p:txBody>
            </p:sp>
          </mc:Fallback>
        </mc:AlternateContent>
        <p:sp>
          <p:nvSpPr>
            <p:cNvPr id="42" name="ZoneTexte 41"/>
            <p:cNvSpPr txBox="1"/>
            <p:nvPr/>
          </p:nvSpPr>
          <p:spPr>
            <a:xfrm>
              <a:off x="665020" y="3974147"/>
              <a:ext cx="5264583" cy="707886"/>
            </a:xfrm>
            <a:prstGeom prst="rect">
              <a:avLst/>
            </a:prstGeom>
            <a:noFill/>
          </p:spPr>
          <p:txBody>
            <a:bodyPr wrap="none" rtlCol="0">
              <a:spAutoFit/>
            </a:bodyPr>
            <a:lstStyle/>
            <a:p>
              <a:pPr marL="342900" indent="-342900" algn="ctr">
                <a:buFont typeface="Wingdings" panose="05000000000000000000" pitchFamily="2" charset="2"/>
                <a:buChar char="Ø"/>
              </a:pPr>
              <a:r>
                <a:rPr lang="fr-FR" sz="2000" dirty="0" smtClean="0"/>
                <a:t>Puissance dissipée dans un palier cylindrique </a:t>
              </a:r>
              <a:br>
                <a:rPr lang="fr-FR" sz="2000" dirty="0" smtClean="0"/>
              </a:br>
              <a:r>
                <a:rPr lang="fr-FR" sz="2000" dirty="0" smtClean="0"/>
                <a:t>(</a:t>
              </a:r>
              <a:r>
                <a:rPr lang="en-US" sz="2000" dirty="0"/>
                <a:t>Dara W. </a:t>
              </a:r>
              <a:r>
                <a:rPr lang="en-US" sz="2000" dirty="0" smtClean="0"/>
                <a:t>Childs, 2013)</a:t>
              </a:r>
              <a:endParaRPr lang="fr-FR" sz="2000" dirty="0"/>
            </a:p>
          </p:txBody>
        </p:sp>
        <mc:AlternateContent xmlns:mc="http://schemas.openxmlformats.org/markup-compatibility/2006" xmlns:a14="http://schemas.microsoft.com/office/drawing/2010/main">
          <mc:Choice Requires="a14">
            <p:sp>
              <p:nvSpPr>
                <p:cNvPr id="43" name="Rectangle 42"/>
                <p:cNvSpPr/>
                <p:nvPr/>
              </p:nvSpPr>
              <p:spPr>
                <a:xfrm>
                  <a:off x="993633" y="5446864"/>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𝜇</m:t>
                      </m:r>
                    </m:oMath>
                  </a14:m>
                  <a:r>
                    <a:rPr lang="fr-FR" sz="2000" dirty="0"/>
                    <a:t> : Viscosité </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a:t>
                  </a:r>
                  <a:r>
                    <a:rPr lang="fr-FR" sz="2000" dirty="0" smtClean="0"/>
                    <a:t>palier</a:t>
                  </a:r>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𝑅</m:t>
                          </m:r>
                        </m:e>
                        <m:sub>
                          <m:r>
                            <a:rPr lang="fr-FR" sz="2000" i="1">
                              <a:latin typeface="Cambria Math" panose="02040503050406030204" pitchFamily="18" charset="0"/>
                            </a:rPr>
                            <m:t>𝑟</m:t>
                          </m:r>
                        </m:sub>
                      </m:sSub>
                    </m:oMath>
                  </a14:m>
                  <a:r>
                    <a:rPr lang="fr-FR" sz="2000" dirty="0"/>
                    <a:t> : Rayon du </a:t>
                  </a:r>
                  <a:r>
                    <a:rPr lang="fr-FR" sz="2000" dirty="0" smtClean="0"/>
                    <a:t>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r>
                        <m:rPr>
                          <m:nor/>
                        </m:rPr>
                        <a:rPr lang="fr-FR" sz="2000" dirty="0"/>
                        <m:t> : </m:t>
                      </m:r>
                      <m:r>
                        <m:rPr>
                          <m:nor/>
                        </m:rPr>
                        <a:rPr lang="fr-FR" sz="2000" dirty="0"/>
                        <m:t>Vitesse</m:t>
                      </m:r>
                      <m:r>
                        <m:rPr>
                          <m:nor/>
                        </m:rPr>
                        <a:rPr lang="fr-FR" sz="2000" dirty="0"/>
                        <m:t> </m:t>
                      </m:r>
                      <m:r>
                        <m:rPr>
                          <m:nor/>
                        </m:rPr>
                        <a:rPr lang="fr-FR" sz="2000" dirty="0"/>
                        <m:t>de</m:t>
                      </m:r>
                      <m:r>
                        <m:rPr>
                          <m:nor/>
                        </m:rPr>
                        <a:rPr lang="fr-FR" sz="2000" dirty="0"/>
                        <m:t> </m:t>
                      </m:r>
                      <m:r>
                        <m:rPr>
                          <m:nor/>
                        </m:rPr>
                        <a:rPr lang="fr-FR" sz="2000" dirty="0"/>
                        <m:t>rotation</m:t>
                      </m:r>
                    </m:oMath>
                  </a14:m>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993633" y="5446864"/>
                  <a:ext cx="3957528" cy="1631216"/>
                </a:xfrm>
                <a:prstGeom prst="rect">
                  <a:avLst/>
                </a:prstGeom>
                <a:blipFill rotWithShape="0">
                  <a:blip r:embed="rId6"/>
                  <a:stretch>
                    <a:fillRect l="-1387" t="-2247" b="-5993"/>
                  </a:stretch>
                </a:blipFill>
              </p:spPr>
              <p:txBody>
                <a:bodyPr/>
                <a:lstStyle/>
                <a:p>
                  <a:r>
                    <a:rPr lang="fr-FR">
                      <a:noFill/>
                    </a:rPr>
                    <a:t> </a:t>
                  </a:r>
                </a:p>
              </p:txBody>
            </p:sp>
          </mc:Fallback>
        </mc:AlternateContent>
      </p:grpSp>
      <p:grpSp>
        <p:nvGrpSpPr>
          <p:cNvPr id="27" name="Groupe 26"/>
          <p:cNvGrpSpPr/>
          <p:nvPr/>
        </p:nvGrpSpPr>
        <p:grpSpPr>
          <a:xfrm>
            <a:off x="7357381" y="1348485"/>
            <a:ext cx="4500789" cy="2461515"/>
            <a:chOff x="7357381" y="1348486"/>
            <a:chExt cx="4500789" cy="2326312"/>
          </a:xfrm>
        </p:grpSpPr>
        <p:sp>
          <p:nvSpPr>
            <p:cNvPr id="28" name="Rectangle 27"/>
            <p:cNvSpPr/>
            <p:nvPr/>
          </p:nvSpPr>
          <p:spPr>
            <a:xfrm>
              <a:off x="7357381" y="1348486"/>
              <a:ext cx="4500789" cy="23263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96430" y="1463223"/>
              <a:ext cx="3962002" cy="1134399"/>
            </a:xfrm>
            <a:prstGeom prst="rect">
              <a:avLst/>
            </a:prstGeom>
          </p:spPr>
          <p:txBody>
            <a:bodyPr wrap="square">
              <a:spAutoFit/>
            </a:bodyPr>
            <a:lstStyle/>
            <a:p>
              <a:pPr marL="285750" indent="-285750" algn="ctr">
                <a:buFont typeface="Arial" panose="020B0604020202020204" pitchFamily="34" charset="0"/>
                <a:buChar char="•"/>
              </a:pPr>
              <a:r>
                <a:rPr lang="fr-FR" dirty="0"/>
                <a:t>Réduction </a:t>
              </a:r>
              <a:r>
                <a:rPr lang="fr-FR" dirty="0" smtClean="0"/>
                <a:t>de la viscosité de </a:t>
              </a:r>
              <a:r>
                <a:rPr lang="fr-FR" dirty="0"/>
                <a:t>l’huile et de la longueur du palier </a:t>
              </a:r>
              <a:r>
                <a:rPr lang="fr-FR" dirty="0" smtClean="0"/>
                <a:t/>
              </a:r>
              <a:br>
                <a:rPr lang="fr-FR" dirty="0" smtClean="0"/>
              </a:br>
              <a:r>
                <a:rPr lang="fr-FR" dirty="0" smtClean="0"/>
                <a:t>(</a:t>
              </a:r>
              <a:r>
                <a:rPr lang="en-US" dirty="0" err="1" smtClean="0">
                  <a:ea typeface="微软雅黑" panose="020B0503020204020204" pitchFamily="34" charset="-122"/>
                  <a:cs typeface="Times New Roman" panose="02020603050405020304" pitchFamily="18" charset="0"/>
                </a:rPr>
                <a:t>Turbodétendeur</a:t>
              </a:r>
              <a:r>
                <a:rPr lang="en-US" dirty="0" smtClean="0">
                  <a:ea typeface="微软雅黑" panose="020B0503020204020204" pitchFamily="34" charset="-122"/>
                  <a:cs typeface="Times New Roman" panose="02020603050405020304" pitchFamily="18" charset="0"/>
                </a:rPr>
                <a:t>,</a:t>
              </a:r>
              <a:br>
                <a:rPr lang="en-US" dirty="0" smtClean="0">
                  <a:ea typeface="微软雅黑" panose="020B0503020204020204" pitchFamily="34" charset="-122"/>
                  <a:cs typeface="Times New Roman" panose="02020603050405020304" pitchFamily="18" charset="0"/>
                </a:rPr>
              </a:br>
              <a:r>
                <a:rPr lang="en-US" dirty="0" err="1" smtClean="0">
                  <a:ea typeface="微软雅黑" panose="020B0503020204020204" pitchFamily="34" charset="-122"/>
                  <a:cs typeface="Times New Roman" panose="02020603050405020304" pitchFamily="18" charset="0"/>
                </a:rPr>
                <a:t>Schmied</a:t>
              </a:r>
              <a:r>
                <a:rPr lang="en-US" dirty="0" smtClean="0">
                  <a:ea typeface="微软雅黑" panose="020B0503020204020204" pitchFamily="34" charset="-122"/>
                  <a:cs typeface="Times New Roman" panose="02020603050405020304" pitchFamily="18" charset="0"/>
                </a:rPr>
                <a:t> </a:t>
              </a:r>
              <a:r>
                <a:rPr lang="en-US" dirty="0">
                  <a:ea typeface="微软雅黑" panose="020B0503020204020204" pitchFamily="34" charset="-122"/>
                  <a:cs typeface="Times New Roman" panose="02020603050405020304" pitchFamily="18" charset="0"/>
                </a:rPr>
                <a:t>et al., </a:t>
              </a:r>
              <a:r>
                <a:rPr lang="en-US" dirty="0" smtClean="0">
                  <a:ea typeface="微软雅黑" panose="020B0503020204020204" pitchFamily="34" charset="-122"/>
                  <a:cs typeface="Times New Roman" panose="02020603050405020304" pitchFamily="18" charset="0"/>
                </a:rPr>
                <a:t>2008)</a:t>
              </a:r>
              <a:r>
                <a:rPr lang="fr-FR" dirty="0" smtClean="0"/>
                <a:t> </a:t>
              </a:r>
              <a:endParaRPr lang="fr-FR" dirty="0"/>
            </a:p>
          </p:txBody>
        </p:sp>
      </p:grpSp>
      <p:pic>
        <p:nvPicPr>
          <p:cNvPr id="20" name="Image 19"/>
          <p:cNvPicPr>
            <a:picLocks noChangeAspect="1"/>
          </p:cNvPicPr>
          <p:nvPr/>
        </p:nvPicPr>
        <p:blipFill>
          <a:blip r:embed="rId7"/>
          <a:stretch>
            <a:fillRect/>
          </a:stretch>
        </p:blipFill>
        <p:spPr>
          <a:xfrm>
            <a:off x="7850035" y="2690169"/>
            <a:ext cx="3231743" cy="1011502"/>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992759" y="4677632"/>
                <a:ext cx="4866160" cy="1500988"/>
              </a:xfrm>
              <a:prstGeom prst="rect">
                <a:avLst/>
              </a:prstGeom>
            </p:spPr>
            <p:txBody>
              <a:bodyPr wrap="square">
                <a:spAutoFit/>
              </a:bodyPr>
              <a:lstStyle/>
              <a:p>
                <a:r>
                  <a:rPr lang="fr-FR" dirty="0" smtClean="0"/>
                  <a:t>La diminution de la viscosité de l’huile </a:t>
                </a:r>
                <a14:m>
                  <m:oMath xmlns:m="http://schemas.openxmlformats.org/officeDocument/2006/math">
                    <m:r>
                      <a:rPr lang="fr-FR" i="1">
                        <a:latin typeface="Cambria Math" panose="02040503050406030204" pitchFamily="18" charset="0"/>
                      </a:rPr>
                      <m:t>𝜇</m:t>
                    </m:r>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rPr>
                      <m:t>𝑩</m:t>
                    </m:r>
                    <m:r>
                      <a:rPr lang="fr-FR" b="0" i="1" smtClean="0">
                        <a:latin typeface="Cambria Math" panose="02040503050406030204" pitchFamily="18" charset="0"/>
                        <a:ea typeface="Cambria Math" panose="02040503050406030204" pitchFamily="18" charset="0"/>
                      </a:rPr>
                      <m:t>↓</m:t>
                    </m:r>
                  </m:oMath>
                </a14:m>
                <a:endParaRPr lang="fr-FR" i="1" dirty="0" smtClean="0"/>
              </a:p>
              <a:p>
                <a:r>
                  <a:rPr lang="fr-FR" b="1" dirty="0" smtClean="0"/>
                  <a:t>Mai</a:t>
                </a:r>
                <a:r>
                  <a:rPr lang="fr-FR" b="1" dirty="0" smtClean="0">
                    <a:solidFill>
                      <a:schemeClr val="tx1"/>
                    </a:solidFill>
                  </a:rPr>
                  <a:t>s</a:t>
                </a:r>
                <a:r>
                  <a:rPr lang="fr-FR" dirty="0" smtClean="0">
                    <a:solidFill>
                      <a:schemeClr val="tx1"/>
                    </a:solidFill>
                  </a:rPr>
                  <a:t>, cette </a:t>
                </a:r>
                <a:r>
                  <a:rPr lang="fr-FR" dirty="0">
                    <a:solidFill>
                      <a:schemeClr val="tx1"/>
                    </a:solidFill>
                  </a:rPr>
                  <a:t>solution </a:t>
                </a:r>
                <a:r>
                  <a:rPr lang="fr-FR" dirty="0" smtClean="0">
                    <a:solidFill>
                      <a:schemeClr val="tx1"/>
                    </a:solidFill>
                  </a:rPr>
                  <a:t>change la raideur </a:t>
                </a:r>
                <a:r>
                  <a:rPr lang="fr-FR" dirty="0">
                    <a:solidFill>
                      <a:schemeClr val="tx1"/>
                    </a:solidFill>
                  </a:rPr>
                  <a:t>du </a:t>
                </a:r>
                <a:r>
                  <a:rPr lang="fr-FR" dirty="0" smtClean="0">
                    <a:solidFill>
                      <a:schemeClr val="tx1"/>
                    </a:solidFill>
                  </a:rPr>
                  <a:t>palier</a:t>
                </a:r>
              </a:p>
              <a:p>
                <a:pPr algn="ctr"/>
                <a:r>
                  <a:rPr lang="fr-FR" dirty="0" smtClean="0">
                    <a:solidFill>
                      <a:schemeClr val="tx1"/>
                    </a:solidFill>
                  </a:rPr>
                  <a:t>Ainsi, modifie </a:t>
                </a:r>
                <a14:m>
                  <m:oMath xmlns:m="http://schemas.openxmlformats.org/officeDocument/2006/math">
                    <m:r>
                      <a:rPr lang="fr-FR" b="1" i="1">
                        <a:solidFill>
                          <a:schemeClr val="tx1"/>
                        </a:solidFill>
                        <a:latin typeface="Cambria Math" panose="02040503050406030204" pitchFamily="18" charset="0"/>
                      </a:rPr>
                      <m:t>𝑨</m:t>
                    </m:r>
                  </m:oMath>
                </a14:m>
                <a:r>
                  <a:rPr lang="fr-FR" b="1" dirty="0">
                    <a:solidFill>
                      <a:schemeClr val="tx1"/>
                    </a:solidFill>
                  </a:rPr>
                  <a:t> .  </a:t>
                </a:r>
                <a:endParaRPr lang="fr-FR" b="1" dirty="0" smtClean="0">
                  <a:solidFill>
                    <a:schemeClr val="tx1"/>
                  </a:solidFill>
                </a:endParaRPr>
              </a:p>
              <a:p>
                <a:pPr algn="ctr"/>
                <a:endParaRPr lang="fr-FR" b="1" dirty="0" smtClean="0">
                  <a:solidFill>
                    <a:schemeClr val="tx1"/>
                  </a:solidFill>
                </a:endParaRPr>
              </a:p>
              <a:p>
                <a:pPr algn="ctr"/>
                <a:r>
                  <a:rPr lang="fr-FR" dirty="0">
                    <a:solidFill>
                      <a:srgbClr val="FF0000"/>
                    </a:solidFill>
                  </a:rPr>
                  <a:t>Efficace pour pallier l’effet Morton </a:t>
                </a:r>
                <a:r>
                  <a:rPr lang="fr-FR" dirty="0" smtClean="0">
                    <a:solidFill>
                      <a:srgbClr val="FF0000"/>
                    </a:solidFill>
                  </a:rPr>
                  <a:t>instable ?</a:t>
                </a:r>
                <a:endParaRPr lang="fr-FR"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92759" y="4677632"/>
                <a:ext cx="4866160" cy="1500988"/>
              </a:xfrm>
              <a:prstGeom prst="rect">
                <a:avLst/>
              </a:prstGeom>
              <a:blipFill rotWithShape="0">
                <a:blip r:embed="rId8"/>
                <a:stretch>
                  <a:fillRect l="-1128" t="-2024" b="-3644"/>
                </a:stretch>
              </a:blipFill>
            </p:spPr>
            <p:txBody>
              <a:bodyPr/>
              <a:lstStyle/>
              <a:p>
                <a:r>
                  <a:rPr lang="fr-FR">
                    <a:noFill/>
                  </a:rPr>
                  <a:t> </a:t>
                </a:r>
              </a:p>
            </p:txBody>
          </p:sp>
        </mc:Fallback>
      </mc:AlternateContent>
      <p:grpSp>
        <p:nvGrpSpPr>
          <p:cNvPr id="23" name="Groupe 22"/>
          <p:cNvGrpSpPr/>
          <p:nvPr/>
        </p:nvGrpSpPr>
        <p:grpSpPr>
          <a:xfrm>
            <a:off x="6103634" y="4528457"/>
            <a:ext cx="5451328" cy="1478110"/>
            <a:chOff x="6108177" y="4809162"/>
            <a:chExt cx="5451328" cy="1478110"/>
          </a:xfrm>
        </p:grpSpPr>
        <p:grpSp>
          <p:nvGrpSpPr>
            <p:cNvPr id="14" name="Groupe 13"/>
            <p:cNvGrpSpPr/>
            <p:nvPr/>
          </p:nvGrpSpPr>
          <p:grpSpPr>
            <a:xfrm>
              <a:off x="7195354" y="4809162"/>
              <a:ext cx="4364151" cy="1478110"/>
              <a:chOff x="1406280" y="5282458"/>
              <a:chExt cx="5496924" cy="1478110"/>
            </a:xfrm>
          </p:grpSpPr>
          <mc:AlternateContent xmlns:mc="http://schemas.openxmlformats.org/markup-compatibility/2006" xmlns:a14="http://schemas.microsoft.com/office/drawing/2010/main">
            <mc:Choice Requires="a14">
              <p:sp>
                <p:nvSpPr>
                  <p:cNvPr id="2" name="Rectangle 1"/>
                  <p:cNvSpPr/>
                  <p:nvPr/>
                </p:nvSpPr>
                <p:spPr>
                  <a:xfrm>
                    <a:off x="1406280" y="5282458"/>
                    <a:ext cx="5496924" cy="707886"/>
                  </a:xfrm>
                  <a:prstGeom prst="rect">
                    <a:avLst/>
                  </a:prstGeom>
                </p:spPr>
                <p:txBody>
                  <a:bodyPr wrap="square">
                    <a:spAutoFit/>
                  </a:bodyPr>
                  <a:lstStyle/>
                  <a:p>
                    <a:pPr algn="ctr"/>
                    <a:r>
                      <a:rPr lang="fr-FR" sz="2000" b="1" dirty="0" smtClean="0"/>
                      <a:t>La modification des coefficients </a:t>
                    </a:r>
                    <a14:m>
                      <m:oMath xmlns:m="http://schemas.openxmlformats.org/officeDocument/2006/math">
                        <m:r>
                          <a:rPr lang="fr-FR" sz="2000" b="1" i="1" smtClean="0">
                            <a:latin typeface="Cambria Math" panose="02040503050406030204" pitchFamily="18" charset="0"/>
                          </a:rPr>
                          <m:t>𝑩</m:t>
                        </m:r>
                        <m:r>
                          <a:rPr lang="fr-FR" sz="2000" b="1" i="1" smtClean="0">
                            <a:latin typeface="Cambria Math" panose="02040503050406030204" pitchFamily="18" charset="0"/>
                          </a:rPr>
                          <m:t>,</m:t>
                        </m:r>
                        <m:r>
                          <a:rPr lang="fr-FR" sz="2000" b="1" i="1" smtClean="0">
                            <a:latin typeface="Cambria Math" panose="02040503050406030204" pitchFamily="18" charset="0"/>
                          </a:rPr>
                          <m:t>𝑨</m:t>
                        </m:r>
                      </m:oMath>
                    </a14:m>
                    <a:r>
                      <a:rPr lang="fr-FR" sz="2000" b="1" dirty="0"/>
                      <a:t> est délicate </a:t>
                    </a:r>
                  </a:p>
                </p:txBody>
              </p:sp>
            </mc:Choice>
            <mc:Fallback xmlns="">
              <p:sp>
                <p:nvSpPr>
                  <p:cNvPr id="2" name="Rectangle 1"/>
                  <p:cNvSpPr>
                    <a:spLocks noRot="1" noChangeAspect="1" noMove="1" noResize="1" noEditPoints="1" noAdjustHandles="1" noChangeArrowheads="1" noChangeShapeType="1" noTextEdit="1"/>
                  </p:cNvSpPr>
                  <p:nvPr/>
                </p:nvSpPr>
                <p:spPr>
                  <a:xfrm>
                    <a:off x="1406280" y="5282458"/>
                    <a:ext cx="5496924" cy="707886"/>
                  </a:xfrm>
                  <a:prstGeom prst="rect">
                    <a:avLst/>
                  </a:prstGeom>
                  <a:blipFill rotWithShape="0">
                    <a:blip r:embed="rId9"/>
                    <a:stretch>
                      <a:fillRect t="-5172" b="-14655"/>
                    </a:stretch>
                  </a:blipFill>
                </p:spPr>
                <p:txBody>
                  <a:bodyPr/>
                  <a:lstStyle/>
                  <a:p>
                    <a:r>
                      <a:rPr lang="fr-FR">
                        <a:noFill/>
                      </a:rPr>
                      <a:t> </a:t>
                    </a:r>
                  </a:p>
                </p:txBody>
              </p:sp>
            </mc:Fallback>
          </mc:AlternateContent>
          <p:cxnSp>
            <p:nvCxnSpPr>
              <p:cNvPr id="7" name="Connecteur droit avec flèche 6"/>
              <p:cNvCxnSpPr>
                <a:stCxn id="2" idx="2"/>
                <a:endCxn id="24" idx="0"/>
              </p:cNvCxnSpPr>
              <p:nvPr/>
            </p:nvCxnSpPr>
            <p:spPr>
              <a:xfrm flipH="1">
                <a:off x="4154741" y="5990344"/>
                <a:ext cx="1" cy="37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1919264" y="6360458"/>
                <a:ext cx="4470954" cy="400110"/>
              </a:xfrm>
              <a:prstGeom prst="rect">
                <a:avLst/>
              </a:prstGeom>
            </p:spPr>
            <p:txBody>
              <a:bodyPr wrap="square">
                <a:spAutoFit/>
              </a:bodyPr>
              <a:lstStyle/>
              <a:p>
                <a:r>
                  <a:rPr lang="fr-FR" sz="2000" b="1" dirty="0" smtClean="0"/>
                  <a:t>Recours au modèle numérique</a:t>
                </a:r>
                <a:endParaRPr lang="fr-FR" sz="2000" b="1" dirty="0"/>
              </a:p>
            </p:txBody>
          </p:sp>
        </p:grpSp>
        <p:sp>
          <p:nvSpPr>
            <p:cNvPr id="22" name="Flèche droite 21"/>
            <p:cNvSpPr/>
            <p:nvPr/>
          </p:nvSpPr>
          <p:spPr>
            <a:xfrm>
              <a:off x="6108177" y="5312229"/>
              <a:ext cx="908373" cy="449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Rectangle 5"/>
          <p:cNvSpPr/>
          <p:nvPr/>
        </p:nvSpPr>
        <p:spPr>
          <a:xfrm>
            <a:off x="0" y="6232128"/>
            <a:ext cx="11950700" cy="400110"/>
          </a:xfrm>
          <a:prstGeom prst="rect">
            <a:avLst/>
          </a:prstGeom>
        </p:spPr>
        <p:txBody>
          <a:bodyPr wrap="square">
            <a:spAutoFit/>
          </a:bodyPr>
          <a:lstStyle/>
          <a:p>
            <a:r>
              <a:rPr lang="en-US" sz="1000" dirty="0" smtClean="0">
                <a:ea typeface="微软雅黑" panose="020B0503020204020204" pitchFamily="34" charset="-122"/>
                <a:cs typeface="Times New Roman" panose="02020603050405020304" pitchFamily="18" charset="0"/>
              </a:rPr>
              <a:t>- </a:t>
            </a:r>
            <a:r>
              <a:rPr lang="en-US" sz="1000" dirty="0" err="1" smtClean="0">
                <a:ea typeface="微软雅黑" panose="020B0503020204020204" pitchFamily="34" charset="-122"/>
                <a:cs typeface="Times New Roman" panose="02020603050405020304" pitchFamily="18" charset="0"/>
              </a:rPr>
              <a:t>Schmied</a:t>
            </a:r>
            <a:r>
              <a:rPr lang="en-US" sz="1000" dirty="0">
                <a:ea typeface="微软雅黑" panose="020B0503020204020204" pitchFamily="34" charset="-122"/>
                <a:cs typeface="Times New Roman" panose="02020603050405020304" pitchFamily="18" charset="0"/>
              </a:rPr>
              <a:t>, J.; </a:t>
            </a:r>
            <a:r>
              <a:rPr lang="en-US" sz="1000" dirty="0" err="1">
                <a:ea typeface="微软雅黑" panose="020B0503020204020204" pitchFamily="34" charset="-122"/>
                <a:cs typeface="Times New Roman" panose="02020603050405020304" pitchFamily="18" charset="0"/>
              </a:rPr>
              <a:t>Pozivil</a:t>
            </a:r>
            <a:r>
              <a:rPr lang="en-US" sz="1000" dirty="0">
                <a:ea typeface="微软雅黑" panose="020B0503020204020204" pitchFamily="34" charset="-122"/>
                <a:cs typeface="Times New Roman" panose="02020603050405020304" pitchFamily="18" charset="0"/>
              </a:rPr>
              <a:t>, J. and </a:t>
            </a:r>
            <a:r>
              <a:rPr lang="en-US" sz="1000" dirty="0" err="1">
                <a:ea typeface="微软雅黑" panose="020B0503020204020204" pitchFamily="34" charset="-122"/>
                <a:cs typeface="Times New Roman" panose="02020603050405020304" pitchFamily="18" charset="0"/>
              </a:rPr>
              <a:t>Walch</a:t>
            </a:r>
            <a:r>
              <a:rPr lang="en-US" sz="1000" dirty="0">
                <a:ea typeface="微软雅黑" panose="020B0503020204020204" pitchFamily="34" charset="-122"/>
                <a:cs typeface="Times New Roman" panose="02020603050405020304" pitchFamily="18" charset="0"/>
              </a:rPr>
              <a:t>, J., "Hot Spots in </a:t>
            </a:r>
            <a:r>
              <a:rPr lang="en-US" sz="1000" dirty="0" err="1">
                <a:ea typeface="微软雅黑" panose="020B0503020204020204" pitchFamily="34" charset="-122"/>
                <a:cs typeface="Times New Roman" panose="02020603050405020304" pitchFamily="18" charset="0"/>
              </a:rPr>
              <a:t>Turboexpander</a:t>
            </a:r>
            <a:r>
              <a:rPr lang="en-US" sz="1000" dirty="0">
                <a:ea typeface="微软雅黑" panose="020B0503020204020204" pitchFamily="34" charset="-122"/>
                <a:cs typeface="Times New Roman" panose="02020603050405020304" pitchFamily="18" charset="0"/>
              </a:rPr>
              <a:t> Bearings: Case History, Stability Analysis, Measurements and Operational Experience," ASME 2008 Turbo </a:t>
            </a:r>
            <a:r>
              <a:rPr lang="en-US" sz="1000" dirty="0" smtClean="0">
                <a:ea typeface="微软雅黑" panose="020B0503020204020204" pitchFamily="34" charset="-122"/>
                <a:cs typeface="Times New Roman" panose="02020603050405020304" pitchFamily="18" charset="0"/>
              </a:rPr>
              <a:t>Expo</a:t>
            </a:r>
            <a:endParaRPr lang="fr-FR" sz="1000" dirty="0" smtClean="0"/>
          </a:p>
          <a:p>
            <a:r>
              <a:rPr lang="en-US" sz="1000" dirty="0" smtClean="0"/>
              <a:t>- Dara </a:t>
            </a:r>
            <a:r>
              <a:rPr lang="en-US" sz="1000" dirty="0"/>
              <a:t>W. Childs, “</a:t>
            </a:r>
            <a:r>
              <a:rPr lang="en-US" sz="1000" dirty="0" err="1"/>
              <a:t>Turbomachinery</a:t>
            </a:r>
            <a:r>
              <a:rPr lang="en-US" sz="1000" dirty="0"/>
              <a:t> Rotordynamics with Case Studies”, Case study 9, Page 119, Minter Spring, 2013, </a:t>
            </a:r>
            <a:endParaRPr lang="fr-FR" sz="1000" dirty="0"/>
          </a:p>
        </p:txBody>
      </p:sp>
      <p:sp>
        <p:nvSpPr>
          <p:cNvPr id="2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44</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70709476"/>
      </p:ext>
    </p:extLst>
  </p:cSld>
  <p:clrMapOvr>
    <a:masterClrMapping/>
  </p:clrMapOvr>
  <mc:AlternateContent xmlns:mc="http://schemas.openxmlformats.org/markup-compatibility/2006">
    <mc:Choice xmlns:p14="http://schemas.microsoft.com/office/powerpoint/2010/main" Requires="p14">
      <p:transition spd="slow" p14:dur="2000" advTm="90061"/>
    </mc:Choice>
    <mc:Fallback>
      <p:transition spd="slow" advTm="900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5460288"/>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2"/>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1131595480"/>
      </p:ext>
    </p:extLst>
  </p:cSld>
  <p:clrMapOvr>
    <a:masterClrMapping/>
  </p:clrMapOvr>
  <mc:AlternateContent xmlns:mc="http://schemas.openxmlformats.org/markup-compatibility/2006">
    <mc:Choice xmlns:p14="http://schemas.microsoft.com/office/powerpoint/2010/main" Requires="p14">
      <p:transition spd="slow" p14:dur="2000" advTm="4784"/>
    </mc:Choice>
    <mc:Fallback>
      <p:transition spd="slow" advTm="4784"/>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Stratégie de l’analyse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711037" y="3513958"/>
              <a:ext cx="2496774" cy="646331"/>
            </a:xfrm>
            <a:prstGeom prst="rect">
              <a:avLst/>
            </a:prstGeom>
            <a:noFill/>
          </p:spPr>
          <p:txBody>
            <a:bodyPr wrap="none" rtlCol="0">
              <a:spAutoFit/>
            </a:bodyPr>
            <a:lstStyle/>
            <a:p>
              <a:pPr algn="ctr"/>
              <a:r>
                <a:rPr lang="fr-FR" b="1" dirty="0" smtClean="0"/>
                <a:t>Simple et rapide</a:t>
              </a:r>
            </a:p>
            <a:p>
              <a:pPr algn="ctr"/>
              <a:r>
                <a:rPr lang="fr-FR" b="1" dirty="0"/>
                <a:t>Effort de calcul: </a:t>
              </a:r>
              <a:r>
                <a:rPr lang="fr-FR" b="1" dirty="0" smtClean="0"/>
                <a:t>minutes</a:t>
              </a:r>
              <a:endParaRPr lang="fr-FR" b="1" dirty="0"/>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59424" y="3100819"/>
              <a:ext cx="708" cy="413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308100" y="5105514"/>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0.2</a:t>
                    </a:r>
                  </a:p>
                </p:txBody>
              </p:sp>
            </mc:Choice>
            <mc:Fallback xmlns="">
              <p:sp>
                <p:nvSpPr>
                  <p:cNvPr id="15" name="ZoneTexte 14"/>
                  <p:cNvSpPr txBox="1">
                    <a:spLocks noRot="1" noChangeAspect="1" noMove="1" noResize="1" noEditPoints="1" noAdjustHandles="1" noChangeArrowheads="1" noChangeShapeType="1" noTextEdit="1"/>
                  </p:cNvSpPr>
                  <p:nvPr/>
                </p:nvSpPr>
                <p:spPr>
                  <a:xfrm>
                    <a:off x="1308100" y="5105514"/>
                    <a:ext cx="2070375" cy="369332"/>
                  </a:xfrm>
                  <a:prstGeom prst="rect">
                    <a:avLst/>
                  </a:prstGeom>
                  <a:blipFill rotWithShape="0">
                    <a:blip r:embed="rId4"/>
                    <a:stretch>
                      <a:fillRect t="-10000" r="-1471" b="-26667"/>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15216" y="1365056"/>
            <a:ext cx="4085368" cy="4562569"/>
            <a:chOff x="3371044" y="1777222"/>
            <a:chExt cx="4085368" cy="4562569"/>
          </a:xfrm>
        </p:grpSpPr>
        <p:sp>
          <p:nvSpPr>
            <p:cNvPr id="24" name="Flèche droite 23"/>
            <p:cNvSpPr/>
            <p:nvPr/>
          </p:nvSpPr>
          <p:spPr>
            <a:xfrm>
              <a:off x="3371044" y="3781687"/>
              <a:ext cx="1027048"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1628" y="4732114"/>
              <a:ext cx="2077315" cy="815098"/>
              <a:chOff x="1304630" y="4862811"/>
              <a:chExt cx="207731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304630" y="5121413"/>
                    <a:ext cx="207037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r>
                          <a:rPr lang="fr-FR" b="0" i="1" dirty="0" smtClean="0">
                            <a:latin typeface="Cambria Math" panose="02040503050406030204" pitchFamily="18" charset="0"/>
                          </a:rPr>
                          <m:t>𝑅𝑒</m:t>
                        </m:r>
                        <m:r>
                          <a:rPr lang="fr-FR" b="0" i="1" dirty="0" smtClean="0">
                            <a:latin typeface="Cambria Math" panose="02040503050406030204" pitchFamily="18" charset="0"/>
                          </a:rPr>
                          <m:t>(</m:t>
                        </m:r>
                        <m:r>
                          <a:rPr lang="fr-FR" b="0" i="1" dirty="0" smtClean="0">
                            <a:latin typeface="Cambria Math" panose="02040503050406030204" pitchFamily="18" charset="0"/>
                          </a:rPr>
                          <m:t>𝐵𝐴𝐶</m:t>
                        </m:r>
                        <m:r>
                          <a:rPr lang="fr-FR" b="0" i="1" dirty="0" smtClean="0">
                            <a:latin typeface="Cambria Math" panose="02040503050406030204" pitchFamily="18" charset="0"/>
                          </a:rPr>
                          <m:t>)</m:t>
                        </m:r>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304630" y="5121413"/>
                    <a:ext cx="2070375" cy="369332"/>
                  </a:xfrm>
                  <a:prstGeom prst="rect">
                    <a:avLst/>
                  </a:prstGeom>
                  <a:blipFill rotWithShape="0">
                    <a:blip r:embed="rId5"/>
                    <a:stretch>
                      <a:fillRect t="-10000" r="-1471" b="-26667"/>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smtClean="0"/>
                <a:t>Effet Morton 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4807698" y="3468016"/>
              <a:ext cx="2370392" cy="923330"/>
            </a:xfrm>
            <a:prstGeom prst="rect">
              <a:avLst/>
            </a:prstGeom>
            <a:noFill/>
          </p:spPr>
          <p:txBody>
            <a:bodyPr wrap="none" rtlCol="0">
              <a:spAutoFit/>
            </a:bodyPr>
            <a:lstStyle/>
            <a:p>
              <a:pPr algn="ctr"/>
              <a:r>
                <a:rPr lang="fr-FR" b="1" dirty="0" smtClean="0"/>
                <a:t>Précise et efficace</a:t>
              </a:r>
            </a:p>
            <a:p>
              <a:pPr algn="ctr"/>
              <a:r>
                <a:rPr lang="fr-FR" b="1" dirty="0"/>
                <a:t>Effort de calcul: </a:t>
              </a:r>
              <a:r>
                <a:rPr lang="fr-FR" b="1" dirty="0" smtClean="0"/>
                <a:t>heures</a:t>
              </a:r>
              <a:endParaRPr lang="fr-FR" b="1" dirty="0"/>
            </a:p>
            <a:p>
              <a:endParaRPr lang="fr-FR" b="1" dirty="0" smtClean="0"/>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analytique améliorée </a:t>
              </a:r>
              <a:endParaRPr lang="fr-FR" sz="2000" b="1" dirty="0"/>
            </a:p>
          </p:txBody>
        </p:sp>
        <p:cxnSp>
          <p:nvCxnSpPr>
            <p:cNvPr id="40" name="Connecteur droit avec flèche 39"/>
            <p:cNvCxnSpPr>
              <a:stCxn id="39" idx="2"/>
              <a:endCxn id="38" idx="0"/>
            </p:cNvCxnSpPr>
            <p:nvPr/>
          </p:nvCxnSpPr>
          <p:spPr>
            <a:xfrm>
              <a:off x="5992020" y="3058612"/>
              <a:ext cx="874" cy="409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539526" y="2455549"/>
            <a:ext cx="4319677" cy="2393326"/>
            <a:chOff x="7730026" y="2887349"/>
            <a:chExt cx="4319677" cy="2393326"/>
          </a:xfrm>
        </p:grpSpPr>
        <p:sp>
          <p:nvSpPr>
            <p:cNvPr id="41" name="Flèche droite 40"/>
            <p:cNvSpPr/>
            <p:nvPr/>
          </p:nvSpPr>
          <p:spPr>
            <a:xfrm>
              <a:off x="7730026" y="3801321"/>
              <a:ext cx="917163"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sinon</a:t>
              </a:r>
              <a:endParaRPr lang="fr-FR" dirty="0"/>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8893623" y="4634344"/>
              <a:ext cx="3015249" cy="646331"/>
            </a:xfrm>
            <a:prstGeom prst="rect">
              <a:avLst/>
            </a:prstGeom>
            <a:noFill/>
          </p:spPr>
          <p:txBody>
            <a:bodyPr wrap="none" rtlCol="0">
              <a:spAutoFit/>
            </a:bodyPr>
            <a:lstStyle/>
            <a:p>
              <a:pPr algn="ctr"/>
              <a:r>
                <a:rPr lang="fr-FR" b="1" dirty="0" smtClean="0"/>
                <a:t>La plus précise mais onéreuse</a:t>
              </a:r>
            </a:p>
            <a:p>
              <a:pPr algn="ctr"/>
              <a:r>
                <a:rPr lang="fr-FR" b="1" dirty="0"/>
                <a:t>Effort de calcul: </a:t>
              </a:r>
              <a:r>
                <a:rPr lang="fr-FR" b="1" dirty="0" smtClean="0"/>
                <a:t>jours</a:t>
              </a:r>
              <a:endParaRPr lang="fr-FR" b="1" dirty="0"/>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8" y="4168739"/>
              <a:ext cx="1784"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37756832"/>
      </p:ext>
    </p:extLst>
  </p:cSld>
  <p:clrMapOvr>
    <a:masterClrMapping/>
  </p:clrMapOvr>
  <mc:AlternateContent xmlns:mc="http://schemas.openxmlformats.org/markup-compatibility/2006">
    <mc:Choice xmlns:p14="http://schemas.microsoft.com/office/powerpoint/2010/main" Requires="p14">
      <p:transition spd="slow" p14:dur="2000" advTm="48136"/>
    </mc:Choice>
    <mc:Fallback>
      <p:transition spd="slow" advTm="48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11359469" cy="584775"/>
          </a:xfrm>
          <a:prstGeom prst="rect">
            <a:avLst/>
          </a:prstGeom>
        </p:spPr>
        <p:txBody>
          <a:bodyPr wrap="square">
            <a:spAutoFit/>
          </a:bodyPr>
          <a:lstStyle/>
          <a:p>
            <a:pPr marL="0" lvl="1"/>
            <a:r>
              <a:rPr lang="fr-FR" sz="3200" dirty="0" smtClean="0">
                <a:cs typeface="Arial" panose="020B0604020202020204" pitchFamily="34" charset="0"/>
              </a:rPr>
              <a:t>Contributions principales de la thèse</a:t>
            </a:r>
            <a:endParaRPr lang="fr-FR" sz="3200" dirty="0">
              <a:cs typeface="Arial" panose="020B0604020202020204" pitchFamily="34" charset="0"/>
            </a:endParaRPr>
          </a:p>
        </p:txBody>
      </p:sp>
      <p:sp>
        <p:nvSpPr>
          <p:cNvPr id="6" name="Rectangle 5"/>
          <p:cNvSpPr/>
          <p:nvPr/>
        </p:nvSpPr>
        <p:spPr>
          <a:xfrm>
            <a:off x="450319" y="1236959"/>
            <a:ext cx="11306629" cy="4893647"/>
          </a:xfrm>
          <a:prstGeom prst="rect">
            <a:avLst/>
          </a:prstGeom>
        </p:spPr>
        <p:txBody>
          <a:bodyPr wrap="square">
            <a:spAutoFit/>
          </a:bodyPr>
          <a:lstStyle/>
          <a:p>
            <a:pPr marL="684213" lvl="1" indent="-342900">
              <a:buFont typeface="Wingdings" panose="05000000000000000000" pitchFamily="2" charset="2"/>
              <a:buChar char="Ø"/>
            </a:pPr>
            <a:r>
              <a:rPr lang="fr-FR" sz="2400" dirty="0"/>
              <a:t>Développements : </a:t>
            </a:r>
            <a:endParaRPr lang="fr-FR" sz="2400" dirty="0" smtClean="0"/>
          </a:p>
          <a:p>
            <a:pPr marL="341313" lvl="1"/>
            <a:endParaRPr lang="fr-FR" sz="2400" dirty="0"/>
          </a:p>
          <a:p>
            <a:pPr marL="627063" lvl="1" indent="-285750">
              <a:buFont typeface="Arial" panose="020B0604020202020204" pitchFamily="34" charset="0"/>
              <a:buChar char="•"/>
            </a:pPr>
            <a:r>
              <a:rPr lang="fr-FR" sz="2400" dirty="0"/>
              <a:t>Développement d’un code en lubrification hydrodynamique en python</a:t>
            </a:r>
          </a:p>
          <a:p>
            <a:pPr marL="627063" lvl="1" indent="-285750">
              <a:buFont typeface="Arial" panose="020B0604020202020204" pitchFamily="34" charset="0"/>
              <a:buChar char="•"/>
            </a:pPr>
            <a:r>
              <a:rPr lang="fr-FR" sz="2400" dirty="0"/>
              <a:t>Développement du modèle complet de l’effet Morton en couplant le code palier et code_aster.</a:t>
            </a:r>
          </a:p>
          <a:p>
            <a:pPr marL="627063" lvl="1" indent="-285750">
              <a:buFont typeface="Arial" panose="020B0604020202020204" pitchFamily="34" charset="0"/>
              <a:buChar char="•"/>
            </a:pPr>
            <a:r>
              <a:rPr lang="fr-FR" sz="2400" dirty="0"/>
              <a:t>Développement </a:t>
            </a:r>
            <a:r>
              <a:rPr lang="fr-FR" sz="2400" dirty="0" smtClean="0"/>
              <a:t>de la méthode d’analyse </a:t>
            </a:r>
            <a:r>
              <a:rPr lang="fr-FR" sz="2400" dirty="0"/>
              <a:t>de la stabilité de l’effet Morton améliorée</a:t>
            </a:r>
          </a:p>
          <a:p>
            <a:pPr marL="341313" lvl="1"/>
            <a:endParaRPr lang="fr-FR" sz="2400" dirty="0" smtClean="0"/>
          </a:p>
          <a:p>
            <a:pPr marL="341313" lvl="1"/>
            <a:endParaRPr lang="fr-FR" sz="2400" dirty="0"/>
          </a:p>
          <a:p>
            <a:pPr marL="684213" lvl="1" indent="-342900">
              <a:buFont typeface="Wingdings" panose="05000000000000000000" pitchFamily="2" charset="2"/>
              <a:buChar char="Ø"/>
            </a:pPr>
            <a:r>
              <a:rPr lang="fr-FR" sz="2400" dirty="0"/>
              <a:t>Compréhension sur l’effet Morton </a:t>
            </a:r>
            <a:r>
              <a:rPr lang="fr-FR" sz="2400" dirty="0" smtClean="0"/>
              <a:t>:</a:t>
            </a:r>
          </a:p>
          <a:p>
            <a:pPr marL="341313" lvl="1"/>
            <a:endParaRPr lang="fr-FR" sz="2400" dirty="0" smtClean="0"/>
          </a:p>
          <a:p>
            <a:pPr marL="627063" lvl="1" indent="-285750">
              <a:buFont typeface="Arial" panose="020B0604020202020204" pitchFamily="34" charset="0"/>
              <a:buChar char="•"/>
            </a:pPr>
            <a:r>
              <a:rPr lang="fr-FR" sz="2400" dirty="0" smtClean="0"/>
              <a:t>Proposition </a:t>
            </a:r>
            <a:r>
              <a:rPr lang="fr-FR" sz="2400" dirty="0"/>
              <a:t>d’une stratégie </a:t>
            </a:r>
            <a:r>
              <a:rPr lang="fr-FR" sz="2400" dirty="0" smtClean="0"/>
              <a:t>progressive de </a:t>
            </a:r>
            <a:r>
              <a:rPr lang="fr-FR" sz="2400" dirty="0"/>
              <a:t>l’analyse numérique de l’effet Morton </a:t>
            </a:r>
            <a:r>
              <a:rPr lang="fr-FR" sz="2400" dirty="0">
                <a:cs typeface="Arial" panose="020B0604020202020204" pitchFamily="34" charset="0"/>
              </a:rPr>
              <a:t>dans le cadre industriel</a:t>
            </a:r>
          </a:p>
          <a:p>
            <a:pPr marL="627063" lvl="1" indent="-285750">
              <a:buFont typeface="Arial" panose="020B0604020202020204" pitchFamily="34" charset="0"/>
              <a:buChar char="•"/>
            </a:pPr>
            <a:r>
              <a:rPr lang="fr-FR" sz="2400" dirty="0" smtClean="0"/>
              <a:t>Aide à la conception </a:t>
            </a:r>
            <a:r>
              <a:rPr lang="fr-FR" sz="2400" dirty="0"/>
              <a:t>et </a:t>
            </a:r>
            <a:r>
              <a:rPr lang="fr-FR" sz="2400" dirty="0" smtClean="0"/>
              <a:t>au dimensionnement </a:t>
            </a:r>
            <a:r>
              <a:rPr lang="fr-FR" sz="2400" dirty="0"/>
              <a:t>du banc </a:t>
            </a:r>
            <a:r>
              <a:rPr lang="fr-FR" sz="2400" dirty="0" smtClean="0"/>
              <a:t>effet </a:t>
            </a:r>
            <a:r>
              <a:rPr lang="fr-FR" sz="2400" dirty="0"/>
              <a:t>Morton. </a:t>
            </a:r>
          </a:p>
        </p:txBody>
      </p:sp>
      <p:sp>
        <p:nvSpPr>
          <p:cNvPr id="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277930"/>
      </p:ext>
    </p:extLst>
  </p:cSld>
  <p:clrMapOvr>
    <a:masterClrMapping/>
  </p:clrMapOvr>
  <mc:AlternateContent xmlns:mc="http://schemas.openxmlformats.org/markup-compatibility/2006">
    <mc:Choice xmlns:p14="http://schemas.microsoft.com/office/powerpoint/2010/main" Requires="p14">
      <p:transition spd="slow" p14:dur="2000" advTm="61714"/>
    </mc:Choice>
    <mc:Fallback>
      <p:transition spd="slow" advTm="61714"/>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矩形 8"/>
          <p:cNvSpPr>
            <a:spLocks noChangeArrowheads="1"/>
          </p:cNvSpPr>
          <p:nvPr/>
        </p:nvSpPr>
        <p:spPr bwMode="auto">
          <a:xfrm>
            <a:off x="499735" y="1002645"/>
            <a:ext cx="10634430" cy="1922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Considérer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Prendre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Réduire le temps de calcul (évaluation d’autres méthodes pour </a:t>
            </a:r>
            <a:r>
              <a:rPr lang="fr-FR" altLang="zh-CN" smtClean="0">
                <a:solidFill>
                  <a:sysClr val="windowText" lastClr="000000"/>
                </a:solidFill>
                <a:ea typeface="微软雅黑" panose="020B0503020204020204" pitchFamily="34" charset="-122"/>
                <a:cs typeface="Times New Roman" panose="02020603050405020304" pitchFamily="18" charset="0"/>
              </a:rPr>
              <a:t>chercher les solutions périodiques)</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sp>
        <p:nvSpPr>
          <p:cNvPr id="31" name="矩形 8"/>
          <p:cNvSpPr>
            <a:spLocks noChangeArrowheads="1"/>
          </p:cNvSpPr>
          <p:nvPr/>
        </p:nvSpPr>
        <p:spPr bwMode="auto">
          <a:xfrm>
            <a:off x="499735" y="3195693"/>
            <a:ext cx="9699945"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Recaler le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Comparer les </a:t>
            </a:r>
            <a:r>
              <a:rPr lang="fr-FR" altLang="zh-CN" dirty="0">
                <a:solidFill>
                  <a:sysClr val="windowText" lastClr="000000"/>
                </a:solidFill>
                <a:ea typeface="微软雅黑" panose="020B0503020204020204" pitchFamily="34" charset="-122"/>
                <a:cs typeface="Times New Roman" panose="02020603050405020304" pitchFamily="18" charset="0"/>
              </a:rPr>
              <a:t>résultats numériques/expérimentaux </a:t>
            </a:r>
            <a:r>
              <a:rPr lang="fr-FR" altLang="zh-CN" dirty="0" smtClean="0">
                <a:solidFill>
                  <a:sysClr val="windowText" lastClr="000000"/>
                </a:solidFill>
                <a:ea typeface="微软雅黑" panose="020B0503020204020204" pitchFamily="34" charset="-122"/>
                <a:cs typeface="Times New Roman" panose="02020603050405020304" pitchFamily="18" charset="0"/>
              </a:rPr>
              <a:t>du </a:t>
            </a:r>
            <a:r>
              <a:rPr lang="fr-FR" altLang="zh-CN" dirty="0">
                <a:solidFill>
                  <a:sysClr val="windowText" lastClr="000000"/>
                </a:solidFill>
                <a:ea typeface="微软雅黑" panose="020B0503020204020204" pitchFamily="34" charset="-122"/>
                <a:cs typeface="Times New Roman" panose="02020603050405020304" pitchFamily="18" charset="0"/>
              </a:rPr>
              <a:t>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6" name="矩形 8"/>
          <p:cNvSpPr>
            <a:spLocks noChangeArrowheads="1"/>
          </p:cNvSpPr>
          <p:nvPr/>
        </p:nvSpPr>
        <p:spPr bwMode="auto">
          <a:xfrm>
            <a:off x="499734" y="4975522"/>
            <a:ext cx="10424939" cy="1562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sz="2000" b="1" dirty="0" smtClean="0">
                <a:solidFill>
                  <a:sysClr val="windowText" lastClr="000000"/>
                </a:solidFill>
                <a:ea typeface="微软雅黑" panose="020B0503020204020204" pitchFamily="34" charset="-122"/>
                <a:cs typeface="Times New Roman" panose="02020603050405020304" pitchFamily="18" charset="0"/>
              </a:rPr>
              <a:t>Études industrielles à réaliser avec le modèle développé</a:t>
            </a:r>
            <a:r>
              <a:rPr lang="fr-FR" altLang="zh-CN" sz="20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 (lien avec la thèse de L. </a:t>
            </a:r>
            <a:r>
              <a:rPr lang="fr-FR" altLang="zh-CN" dirty="0" err="1" smtClean="0">
                <a:solidFill>
                  <a:sysClr val="windowText" lastClr="000000"/>
                </a:solidFill>
                <a:ea typeface="微软雅黑" panose="020B0503020204020204" pitchFamily="34" charset="-122"/>
                <a:cs typeface="Times New Roman" panose="02020603050405020304" pitchFamily="18" charset="0"/>
              </a:rPr>
              <a:t>Peletan</a:t>
            </a:r>
            <a:r>
              <a:rPr lang="fr-FR" altLang="zh-CN" dirty="0" smtClean="0">
                <a:solidFill>
                  <a:sysClr val="windowText" lastClr="000000"/>
                </a:solidFill>
                <a:ea typeface="微软雅黑" panose="020B0503020204020204" pitchFamily="34" charset="-122"/>
                <a:cs typeface="Times New Roman" panose="02020603050405020304" pitchFamily="18" charset="0"/>
              </a:rPr>
              <a:t> en utilisant la balance harmonique)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des machines tournantes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
        <p:nvSpPr>
          <p:cNvPr id="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110521"/>
      </p:ext>
    </p:extLst>
  </p:cSld>
  <p:clrMapOvr>
    <a:masterClrMapping/>
  </p:clrMapOvr>
  <mc:AlternateContent xmlns:mc="http://schemas.openxmlformats.org/markup-compatibility/2006">
    <mc:Choice xmlns:p14="http://schemas.microsoft.com/office/powerpoint/2010/main" Requires="p14">
      <p:transition spd="slow" p14:dur="2000" advTm="95991"/>
    </mc:Choice>
    <mc:Fallback>
      <p:transition spd="slow" advTm="95991"/>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49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mc:AlternateContent xmlns:mc="http://schemas.openxmlformats.org/markup-compatibility/2006">
    <mc:Choice xmlns:p14="http://schemas.microsoft.com/office/powerpoint/2010/main" Requires="p14">
      <p:transition spd="slow" p14:dur="2000" advTm="33589"/>
    </mc:Choice>
    <mc:Fallback>
      <p:transition spd="slow" advTm="3358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9" y="4357731"/>
            <a:ext cx="3162299" cy="861774"/>
            <a:chOff x="8903703" y="4357731"/>
            <a:chExt cx="3144470" cy="861774"/>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861774"/>
                </a:xfrm>
                <a:prstGeom prst="rect">
                  <a:avLst/>
                </a:prstGeom>
                <a:noFill/>
              </p:spPr>
              <p:txBody>
                <a:bodyPr wrap="square" rtlCol="0">
                  <a:spAutoFit/>
                </a:bodyPr>
                <a:lstStyle/>
                <a:p>
                  <a:pPr algn="ctr"/>
                  <a:r>
                    <a:rPr lang="fr-FR" sz="1600" dirty="0" smtClean="0"/>
                    <a:t>Zone où l’épaisseur du film est la plus faible</a:t>
                  </a:r>
                </a:p>
                <a:p>
                  <a:pPr algn="ctr"/>
                  <a:r>
                    <a:rPr lang="fr-FR" sz="1600" dirty="0" smtClean="0"/>
                    <a:t>(cisaillement visqueux</a:t>
                  </a:r>
                  <a14:m>
                    <m:oMath xmlns:m="http://schemas.openxmlformats.org/officeDocument/2006/math">
                      <m:r>
                        <a:rPr lang="fr-FR" sz="1600" i="1" smtClean="0">
                          <a:latin typeface="Cambria Math" panose="02040503050406030204" pitchFamily="18" charset="0"/>
                          <a:ea typeface="Cambria Math" panose="02040503050406030204" pitchFamily="18" charset="0"/>
                        </a:rPr>
                        <m:t>↑↑↑</m:t>
                      </m:r>
                    </m:oMath>
                  </a14:m>
                  <a:r>
                    <a:rPr lang="fr-FR" sz="1600" dirty="0" smtClean="0"/>
                    <a:t>)</a:t>
                  </a:r>
                  <a:endParaRPr lang="fr-FR" sz="1600"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861774"/>
                </a:xfrm>
                <a:prstGeom prst="rect">
                  <a:avLst/>
                </a:prstGeom>
                <a:blipFill rotWithShape="0">
                  <a:blip r:embed="rId5"/>
                  <a:stretch>
                    <a:fillRect t="-2128" b="-4965"/>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3" y="4470400"/>
              <a:ext cx="530584" cy="318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873535"/>
      </p:ext>
    </p:extLst>
  </p:cSld>
  <p:clrMapOvr>
    <a:masterClrMapping/>
  </p:clrMapOvr>
  <mc:AlternateContent xmlns:mc="http://schemas.openxmlformats.org/markup-compatibility/2006">
    <mc:Choice xmlns:p14="http://schemas.microsoft.com/office/powerpoint/2010/main" Requires="p14">
      <p:transition spd="slow" p14:dur="2000" advTm="69203"/>
    </mc:Choice>
    <mc:Fallback>
      <p:transition spd="slow" advTm="69203"/>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50</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37728524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51</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210652" y="1635157"/>
            <a:ext cx="5588925" cy="3545318"/>
            <a:chOff x="169555" y="689935"/>
            <a:chExt cx="5588925" cy="3545318"/>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711110" y="689935"/>
              <a:ext cx="2505814" cy="369332"/>
            </a:xfrm>
            <a:prstGeom prst="rect">
              <a:avLst/>
            </a:prstGeom>
          </p:spPr>
          <p:txBody>
            <a:bodyPr wrap="none">
              <a:spAutoFit/>
            </a:bodyPr>
            <a:lstStyle/>
            <a:p>
              <a:r>
                <a:rPr lang="fr-FR" dirty="0">
                  <a:cs typeface="Times New Roman" panose="02020603050405020304" pitchFamily="18" charset="0"/>
                </a:rPr>
                <a:t>Diagramme de Campbell</a:t>
              </a:r>
            </a:p>
          </p:txBody>
        </p:sp>
      </p:grpSp>
      <p:grpSp>
        <p:nvGrpSpPr>
          <p:cNvPr id="8" name="Groupe 7"/>
          <p:cNvGrpSpPr/>
          <p:nvPr/>
        </p:nvGrpSpPr>
        <p:grpSpPr>
          <a:xfrm>
            <a:off x="5730012" y="1635157"/>
            <a:ext cx="6172885" cy="3861516"/>
            <a:chOff x="6044590" y="711216"/>
            <a:chExt cx="5817210" cy="3639020"/>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16201" y="711216"/>
              <a:ext cx="2219614" cy="348051"/>
            </a:xfrm>
            <a:prstGeom prst="rect">
              <a:avLst/>
            </a:prstGeom>
          </p:spPr>
          <p:txBody>
            <a:bodyPr wrap="none">
              <a:spAutoFit/>
            </a:bodyPr>
            <a:lstStyle/>
            <a:p>
              <a:r>
                <a:rPr lang="fr-FR" dirty="0">
                  <a:cs typeface="Times New Roman" panose="02020603050405020304" pitchFamily="18" charset="0"/>
                </a:rPr>
                <a:t>Diagramme de stabilité</a:t>
              </a:r>
            </a:p>
          </p:txBody>
        </p:sp>
      </p:grpSp>
    </p:spTree>
    <p:extLst>
      <p:ext uri="{BB962C8B-B14F-4D97-AF65-F5344CB8AC3E}">
        <p14:creationId xmlns:p14="http://schemas.microsoft.com/office/powerpoint/2010/main" val="16861777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52</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a:t>
            </a:r>
            <a:r>
              <a:rPr lang="fr-FR" sz="3200" dirty="0" smtClean="0">
                <a:cs typeface="Arial" panose="020B0604020202020204" pitchFamily="34" charset="0"/>
              </a:rPr>
              <a:t>long de 700mm</a:t>
            </a:r>
            <a:endParaRPr lang="fr-FR" sz="3200" dirty="0">
              <a:cs typeface="Arial" panose="020B0604020202020204" pitchFamily="34" charset="0"/>
            </a:endParaRP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grpSp>
        <p:nvGrpSpPr>
          <p:cNvPr id="21" name="Groupe 20"/>
          <p:cNvGrpSpPr/>
          <p:nvPr/>
        </p:nvGrpSpPr>
        <p:grpSpPr>
          <a:xfrm>
            <a:off x="705689" y="1978729"/>
            <a:ext cx="5907931" cy="2325540"/>
            <a:chOff x="1386959" y="1714916"/>
            <a:chExt cx="5113832" cy="2012959"/>
          </a:xfrm>
        </p:grpSpPr>
        <p:pic>
          <p:nvPicPr>
            <p:cNvPr id="22" name="Imag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117" y="2622093"/>
              <a:ext cx="4893674" cy="1105782"/>
            </a:xfrm>
            <a:prstGeom prst="rect">
              <a:avLst/>
            </a:prstGeom>
          </p:spPr>
        </p:pic>
        <p:cxnSp>
          <p:nvCxnSpPr>
            <p:cNvPr id="23" name="Connecteur droit avec flèche 22"/>
            <p:cNvCxnSpPr/>
            <p:nvPr/>
          </p:nvCxnSpPr>
          <p:spPr>
            <a:xfrm flipV="1">
              <a:off x="1874783" y="2292432"/>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ZoneTexte 23"/>
                <p:cNvSpPr txBox="1"/>
                <p:nvPr/>
              </p:nvSpPr>
              <p:spPr>
                <a:xfrm>
                  <a:off x="1386959" y="1772456"/>
                  <a:ext cx="183511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=23</m:t>
                        </m:r>
                        <m:r>
                          <a:rPr lang="fr-FR" b="0" i="1" dirty="0" smtClean="0">
                            <a:latin typeface="Cambria Math" panose="02040503050406030204" pitchFamily="18" charset="0"/>
                          </a:rPr>
                          <m:t>𝑁</m:t>
                        </m:r>
                      </m:oMath>
                    </m:oMathPara>
                  </a14:m>
                  <a:endParaRPr lang="fr-FR" dirty="0"/>
                </a:p>
              </p:txBody>
            </p:sp>
          </mc:Choice>
          <mc:Fallback xmlns="">
            <p:sp>
              <p:nvSpPr>
                <p:cNvPr id="34" name="ZoneTexte 33"/>
                <p:cNvSpPr txBox="1">
                  <a:spLocks noRot="1" noChangeAspect="1" noMove="1" noResize="1" noEditPoints="1" noAdjustHandles="1" noChangeArrowheads="1" noChangeShapeType="1" noTextEdit="1"/>
                </p:cNvSpPr>
                <p:nvPr/>
              </p:nvSpPr>
              <p:spPr>
                <a:xfrm>
                  <a:off x="1386959" y="1772456"/>
                  <a:ext cx="1835118" cy="432426"/>
                </a:xfrm>
                <a:prstGeom prst="rect">
                  <a:avLst/>
                </a:prstGeom>
                <a:blipFill rotWithShape="0">
                  <a:blip r:embed="rId4"/>
                  <a:stretch>
                    <a:fillRect b="-2817"/>
                  </a:stretch>
                </a:blipFill>
              </p:spPr>
              <p:txBody>
                <a:bodyPr/>
                <a:lstStyle/>
                <a:p>
                  <a:r>
                    <a:rPr lang="fr-FR">
                      <a:noFill/>
                    </a:rPr>
                    <a:t> </a:t>
                  </a:r>
                </a:p>
              </p:txBody>
            </p:sp>
          </mc:Fallback>
        </mc:AlternateContent>
        <p:cxnSp>
          <p:nvCxnSpPr>
            <p:cNvPr id="25" name="Connecteur droit avec flèche 24"/>
            <p:cNvCxnSpPr/>
            <p:nvPr/>
          </p:nvCxnSpPr>
          <p:spPr>
            <a:xfrm flipH="1" flipV="1">
              <a:off x="5401372"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ZoneTexte 25"/>
                <p:cNvSpPr txBox="1"/>
                <p:nvPr/>
              </p:nvSpPr>
              <p:spPr>
                <a:xfrm>
                  <a:off x="4253455" y="1714916"/>
                  <a:ext cx="196335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=175</m:t>
                        </m:r>
                        <m:r>
                          <a:rPr lang="fr-FR" b="0" i="1" dirty="0" smtClean="0">
                            <a:latin typeface="Cambria Math" panose="02040503050406030204" pitchFamily="18" charset="0"/>
                          </a:rPr>
                          <m:t>𝑁</m:t>
                        </m:r>
                      </m:oMath>
                    </m:oMathPara>
                  </a14:m>
                  <a:endParaRPr lang="fr-FR" dirty="0"/>
                </a:p>
              </p:txBody>
            </p:sp>
          </mc:Choice>
          <mc:Fallback xmlns="">
            <p:sp>
              <p:nvSpPr>
                <p:cNvPr id="36" name="ZoneTexte 35"/>
                <p:cNvSpPr txBox="1">
                  <a:spLocks noRot="1" noChangeAspect="1" noMove="1" noResize="1" noEditPoints="1" noAdjustHandles="1" noChangeArrowheads="1" noChangeShapeType="1" noTextEdit="1"/>
                </p:cNvSpPr>
                <p:nvPr/>
              </p:nvSpPr>
              <p:spPr>
                <a:xfrm>
                  <a:off x="4253455" y="1714916"/>
                  <a:ext cx="1963358" cy="464871"/>
                </a:xfrm>
                <a:prstGeom prst="rect">
                  <a:avLst/>
                </a:prstGeom>
                <a:blipFill rotWithShape="0">
                  <a:blip r:embed="rId5"/>
                  <a:stretch>
                    <a:fillRect b="-649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27" name="Tableau 26"/>
              <p:cNvGraphicFramePr>
                <a:graphicFrameLocks noGrp="1"/>
              </p:cNvGraphicFramePr>
              <p:nvPr>
                <p:extLst>
                  <p:ext uri="{D42A27DB-BD31-4B8C-83A1-F6EECF244321}">
                    <p14:modId xmlns:p14="http://schemas.microsoft.com/office/powerpoint/2010/main" val="295561301"/>
                  </p:ext>
                </p:extLst>
              </p:nvPr>
            </p:nvGraphicFramePr>
            <p:xfrm>
              <a:off x="354960" y="464734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 xmlns:a16="http://schemas.microsoft.com/office/drawing/2014/main" val="20000"/>
                        </a:ext>
                      </a:extLst>
                    </a:gridCol>
                    <a:gridCol w="997365">
                      <a:extLst>
                        <a:ext uri="{9D8B030D-6E8A-4147-A177-3AD203B41FA5}">
                          <a16:colId xmlns="" xmlns:a16="http://schemas.microsoft.com/office/drawing/2014/main"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 xmlns:a16="http://schemas.microsoft.com/office/drawing/2014/main"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27" name="Tableau 26"/>
              <p:cNvGraphicFramePr>
                <a:graphicFrameLocks noGrp="1"/>
              </p:cNvGraphicFramePr>
              <p:nvPr>
                <p:extLst>
                  <p:ext uri="{D42A27DB-BD31-4B8C-83A1-F6EECF244321}">
                    <p14:modId xmlns:p14="http://schemas.microsoft.com/office/powerpoint/2010/main" val="295561301"/>
                  </p:ext>
                </p:extLst>
              </p:nvPr>
            </p:nvGraphicFramePr>
            <p:xfrm>
              <a:off x="354960" y="464734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049" t="-100000" r="-304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049" t="-204444" r="-304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28" name="Flèche vers le haut 27"/>
          <p:cNvSpPr/>
          <p:nvPr/>
        </p:nvSpPr>
        <p:spPr>
          <a:xfrm>
            <a:off x="1135915" y="40435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9" name="ZoneTexte 28"/>
              <p:cNvSpPr txBox="1"/>
              <p:nvPr/>
            </p:nvSpPr>
            <p:spPr>
              <a:xfrm>
                <a:off x="4220529" y="477693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29" name="ZoneTexte 28"/>
              <p:cNvSpPr txBox="1">
                <a:spLocks noRot="1" noChangeAspect="1" noMove="1" noResize="1" noEditPoints="1" noAdjustHandles="1" noChangeArrowheads="1" noChangeShapeType="1" noTextEdit="1"/>
              </p:cNvSpPr>
              <p:nvPr/>
            </p:nvSpPr>
            <p:spPr>
              <a:xfrm>
                <a:off x="4220529" y="4776933"/>
                <a:ext cx="2393091" cy="636969"/>
              </a:xfrm>
              <a:prstGeom prst="rect">
                <a:avLst/>
              </a:prstGeom>
              <a:blipFill rotWithShape="0">
                <a:blip r:embed="rId7"/>
                <a:stretch>
                  <a:fillRect l="-1272" t="-2885" r="-509" b="-4808"/>
                </a:stretch>
              </a:blipFill>
            </p:spPr>
            <p:txBody>
              <a:bodyPr/>
              <a:lstStyle/>
              <a:p>
                <a:r>
                  <a:rPr lang="fr-FR">
                    <a:noFill/>
                  </a:rPr>
                  <a:t> </a:t>
                </a:r>
              </a:p>
            </p:txBody>
          </p:sp>
        </mc:Fallback>
      </mc:AlternateContent>
      <p:pic>
        <p:nvPicPr>
          <p:cNvPr id="30" name="Image 29"/>
          <p:cNvPicPr>
            <a:picLocks noChangeAspect="1"/>
          </p:cNvPicPr>
          <p:nvPr/>
        </p:nvPicPr>
        <p:blipFill>
          <a:blip r:embed="rId8"/>
          <a:stretch>
            <a:fillRect/>
          </a:stretch>
        </p:blipFill>
        <p:spPr>
          <a:xfrm>
            <a:off x="7829708" y="1276540"/>
            <a:ext cx="3945600" cy="2633048"/>
          </a:xfrm>
          <a:prstGeom prst="rect">
            <a:avLst/>
          </a:prstGeom>
        </p:spPr>
      </p:pic>
      <p:pic>
        <p:nvPicPr>
          <p:cNvPr id="31" name="Image 30"/>
          <p:cNvPicPr>
            <a:picLocks noChangeAspect="1"/>
          </p:cNvPicPr>
          <p:nvPr/>
        </p:nvPicPr>
        <p:blipFill>
          <a:blip r:embed="rId9"/>
          <a:stretch>
            <a:fillRect/>
          </a:stretch>
        </p:blipFill>
        <p:spPr>
          <a:xfrm>
            <a:off x="7925598" y="3970024"/>
            <a:ext cx="3927600" cy="2620925"/>
          </a:xfrm>
          <a:prstGeom prst="rect">
            <a:avLst/>
          </a:prstGeom>
        </p:spPr>
      </p:pic>
    </p:spTree>
    <p:extLst>
      <p:ext uri="{BB962C8B-B14F-4D97-AF65-F5344CB8AC3E}">
        <p14:creationId xmlns:p14="http://schemas.microsoft.com/office/powerpoint/2010/main" val="33515695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53</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a:t>
            </a:r>
            <a:r>
              <a:rPr lang="fr-FR" sz="3200" dirty="0" smtClean="0">
                <a:cs typeface="Arial" panose="020B0604020202020204" pitchFamily="34" charset="0"/>
              </a:rPr>
              <a:t>long de 700mm : Résultat</a:t>
            </a:r>
            <a:endParaRPr lang="fr-FR" sz="3200" dirty="0">
              <a:cs typeface="Arial" panose="020B0604020202020204" pitchFamily="34" charset="0"/>
            </a:endParaRPr>
          </a:p>
        </p:txBody>
      </p:sp>
      <p:sp>
        <p:nvSpPr>
          <p:cNvPr id="2" name="Rectangle 1"/>
          <p:cNvSpPr/>
          <p:nvPr/>
        </p:nvSpPr>
        <p:spPr>
          <a:xfrm>
            <a:off x="1738070" y="1189060"/>
            <a:ext cx="2505814" cy="369332"/>
          </a:xfrm>
          <a:prstGeom prst="rect">
            <a:avLst/>
          </a:prstGeom>
        </p:spPr>
        <p:txBody>
          <a:bodyPr wrap="none">
            <a:spAutoFit/>
          </a:bodyPr>
          <a:lstStyle/>
          <a:p>
            <a:r>
              <a:rPr lang="fr-FR" dirty="0">
                <a:cs typeface="Times New Roman" panose="02020603050405020304" pitchFamily="18" charset="0"/>
              </a:rPr>
              <a:t>Diagramme de Campbell</a:t>
            </a:r>
          </a:p>
        </p:txBody>
      </p:sp>
      <p:sp>
        <p:nvSpPr>
          <p:cNvPr id="7" name="Rectangle 6"/>
          <p:cNvSpPr/>
          <p:nvPr/>
        </p:nvSpPr>
        <p:spPr>
          <a:xfrm>
            <a:off x="7858454" y="1189060"/>
            <a:ext cx="2355325" cy="369332"/>
          </a:xfrm>
          <a:prstGeom prst="rect">
            <a:avLst/>
          </a:prstGeom>
        </p:spPr>
        <p:txBody>
          <a:bodyPr wrap="none">
            <a:spAutoFit/>
          </a:bodyPr>
          <a:lstStyle/>
          <a:p>
            <a:r>
              <a:rPr lang="fr-FR" dirty="0">
                <a:cs typeface="Times New Roman" panose="02020603050405020304" pitchFamily="18" charset="0"/>
              </a:rPr>
              <a:t>Diagramme de stabilité</a:t>
            </a:r>
          </a:p>
        </p:txBody>
      </p:sp>
      <p:pic>
        <p:nvPicPr>
          <p:cNvPr id="15" name="Image 14"/>
          <p:cNvPicPr/>
          <p:nvPr/>
        </p:nvPicPr>
        <p:blipFill>
          <a:blip r:embed="rId3"/>
          <a:stretch>
            <a:fillRect/>
          </a:stretch>
        </p:blipFill>
        <p:spPr>
          <a:xfrm>
            <a:off x="137786" y="2025221"/>
            <a:ext cx="5430075" cy="2719010"/>
          </a:xfrm>
          <a:prstGeom prst="rect">
            <a:avLst/>
          </a:prstGeom>
        </p:spPr>
      </p:pic>
      <p:pic>
        <p:nvPicPr>
          <p:cNvPr id="16" name="Image 15"/>
          <p:cNvPicPr/>
          <p:nvPr/>
        </p:nvPicPr>
        <p:blipFill>
          <a:blip r:embed="rId4"/>
          <a:stretch>
            <a:fillRect/>
          </a:stretch>
        </p:blipFill>
        <p:spPr>
          <a:xfrm>
            <a:off x="6079167" y="2160665"/>
            <a:ext cx="5344645" cy="2675726"/>
          </a:xfrm>
          <a:prstGeom prst="rect">
            <a:avLst/>
          </a:prstGeom>
        </p:spPr>
      </p:pic>
      <p:sp>
        <p:nvSpPr>
          <p:cNvPr id="17" name="Ellipse 16"/>
          <p:cNvSpPr/>
          <p:nvPr/>
        </p:nvSpPr>
        <p:spPr>
          <a:xfrm>
            <a:off x="4735693" y="2025221"/>
            <a:ext cx="725214" cy="627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46739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54</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2" name="Image 11"/>
          <p:cNvPicPr/>
          <p:nvPr/>
        </p:nvPicPr>
        <p:blipFill>
          <a:blip r:embed="rId2" cstate="print">
            <a:extLst>
              <a:ext uri="{28A0092B-C50C-407E-A947-70E740481C1C}">
                <a14:useLocalDpi xmlns:a14="http://schemas.microsoft.com/office/drawing/2010/main" val="0"/>
              </a:ext>
            </a:extLst>
          </a:blip>
          <a:stretch>
            <a:fillRect/>
          </a:stretch>
        </p:blipFill>
        <p:spPr>
          <a:xfrm>
            <a:off x="7316909" y="195584"/>
            <a:ext cx="4672965" cy="1757045"/>
          </a:xfrm>
          <a:prstGeom prst="rect">
            <a:avLst/>
          </a:prstGeom>
        </p:spPr>
      </p:pic>
      <p:pic>
        <p:nvPicPr>
          <p:cNvPr id="13" name="Image 12"/>
          <p:cNvPicPr/>
          <p:nvPr/>
        </p:nvPicPr>
        <p:blipFill rotWithShape="1">
          <a:blip r:embed="rId3" cstate="print">
            <a:extLst>
              <a:ext uri="{28A0092B-C50C-407E-A947-70E740481C1C}">
                <a14:useLocalDpi xmlns:a14="http://schemas.microsoft.com/office/drawing/2010/main" val="0"/>
              </a:ext>
            </a:extLst>
          </a:blip>
          <a:srcRect l="3711" t="5466" r="5302" b="2371"/>
          <a:stretch/>
        </p:blipFill>
        <p:spPr bwMode="auto">
          <a:xfrm>
            <a:off x="121606" y="2994346"/>
            <a:ext cx="4140000" cy="3150000"/>
          </a:xfrm>
          <a:prstGeom prst="rect">
            <a:avLst/>
          </a:prstGeom>
          <a:noFill/>
        </p:spPr>
      </p:pic>
      <p:sp>
        <p:nvSpPr>
          <p:cNvPr id="14" name="Rectangle 13"/>
          <p:cNvSpPr/>
          <p:nvPr/>
        </p:nvSpPr>
        <p:spPr>
          <a:xfrm>
            <a:off x="710783" y="266873"/>
            <a:ext cx="6211508" cy="584775"/>
          </a:xfrm>
          <a:prstGeom prst="rect">
            <a:avLst/>
          </a:prstGeom>
        </p:spPr>
        <p:txBody>
          <a:bodyPr wrap="none">
            <a:spAutoFit/>
          </a:bodyPr>
          <a:lstStyle/>
          <a:p>
            <a:pPr algn="ctr"/>
            <a:r>
              <a:rPr lang="fr-FR" sz="3200" b="1" dirty="0" smtClean="0"/>
              <a:t>Extrait des résultats expérimentaux</a:t>
            </a:r>
          </a:p>
        </p:txBody>
      </p:sp>
      <p:graphicFrame>
        <p:nvGraphicFramePr>
          <p:cNvPr id="3" name="Tableau 2"/>
          <p:cNvGraphicFramePr>
            <a:graphicFrameLocks noGrp="1"/>
          </p:cNvGraphicFramePr>
          <p:nvPr>
            <p:extLst/>
          </p:nvPr>
        </p:nvGraphicFramePr>
        <p:xfrm>
          <a:off x="527160" y="1074106"/>
          <a:ext cx="6022235" cy="1920240"/>
        </p:xfrm>
        <a:graphic>
          <a:graphicData uri="http://schemas.openxmlformats.org/drawingml/2006/table">
            <a:tbl>
              <a:tblPr firstRow="1" bandRow="1">
                <a:tableStyleId>{69CF1AB2-1976-4502-BF36-3FF5EA218861}</a:tableStyleId>
              </a:tblPr>
              <a:tblGrid>
                <a:gridCol w="6022235"/>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latin typeface="Calibri" panose="020F0502020204030204" pitchFamily="34" charset="0"/>
                          <a:ea typeface="Times New Roman" panose="02020603050405020304" pitchFamily="18" charset="0"/>
                          <a:cs typeface="Times New Roman" panose="02020603050405020304" pitchFamily="18" charset="0"/>
                        </a:rPr>
                        <a:t>Essai 1 (stable): La vitesse de rotation a été augmentée à 6600 tr/min en 180 s et a ensuite été maintenue constante.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l"/>
                      <a:r>
                        <a:rPr lang="fr-FR" b="0" dirty="0" smtClean="0"/>
                        <a:t>Essai 2 (instable) : Le même essai que l’essai 1 à 6600 tr/min a été répété, mais le temps d'accélération a été réduit à 79 s. </a:t>
                      </a:r>
                      <a:endParaRPr lang="fr-F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smtClean="0">
                          <a:latin typeface="Calibri" panose="020F0502020204030204" pitchFamily="34" charset="0"/>
                          <a:ea typeface="Times New Roman" panose="02020603050405020304" pitchFamily="18" charset="0"/>
                          <a:cs typeface="Times New Roman" panose="02020603050405020304" pitchFamily="18" charset="0"/>
                        </a:rPr>
                        <a:t>Essai 3 (contact) : l’essai a été effectué en accélérant le rotor à 6600 tr/min en 89 s. </a:t>
                      </a:r>
                      <a:endParaRPr lang="fr-FR" b="0" dirty="0" smtClean="0">
                        <a:effectLst/>
                        <a:latin typeface="Calibri" panose="020F0502020204030204" pitchFamily="34" charset="0"/>
                        <a:ea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24" name="Picture 3" descr="D:\Plantegenet\Campagne_Morton_rotor_long\Serie_4\Serie4_bc11+b2-8\amplitudes_synchrones-79s-103s.png"/>
          <p:cNvPicPr/>
          <p:nvPr/>
        </p:nvPicPr>
        <p:blipFill rotWithShape="1">
          <a:blip r:embed="rId4" cstate="print">
            <a:extLst>
              <a:ext uri="{28A0092B-C50C-407E-A947-70E740481C1C}">
                <a14:useLocalDpi xmlns:a14="http://schemas.microsoft.com/office/drawing/2010/main" val="0"/>
              </a:ext>
            </a:extLst>
          </a:blip>
          <a:srcRect l="5619" t="7958" r="8189" b="2518"/>
          <a:stretch/>
        </p:blipFill>
        <p:spPr bwMode="auto">
          <a:xfrm>
            <a:off x="4372740" y="3025577"/>
            <a:ext cx="3600000" cy="3125876"/>
          </a:xfrm>
          <a:prstGeom prst="rect">
            <a:avLst/>
          </a:prstGeom>
          <a:noFill/>
          <a:extLst/>
        </p:spPr>
      </p:pic>
      <p:pic>
        <p:nvPicPr>
          <p:cNvPr id="25" name="Image 2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3874" y="2994346"/>
            <a:ext cx="3906000" cy="3150000"/>
          </a:xfrm>
          <a:prstGeom prst="rect">
            <a:avLst/>
          </a:prstGeom>
          <a:noFill/>
        </p:spPr>
      </p:pic>
      <p:sp>
        <p:nvSpPr>
          <p:cNvPr id="4" name="ZoneTexte 3"/>
          <p:cNvSpPr txBox="1"/>
          <p:nvPr/>
        </p:nvSpPr>
        <p:spPr>
          <a:xfrm>
            <a:off x="1498589" y="6152627"/>
            <a:ext cx="1565878" cy="369332"/>
          </a:xfrm>
          <a:prstGeom prst="rect">
            <a:avLst/>
          </a:prstGeom>
          <a:noFill/>
        </p:spPr>
        <p:txBody>
          <a:bodyPr wrap="none" rtlCol="0">
            <a:spAutoFit/>
          </a:bodyPr>
          <a:lstStyle/>
          <a:p>
            <a:r>
              <a:rPr lang="fr-FR" dirty="0" smtClean="0"/>
              <a:t>Essai 1 (stable)</a:t>
            </a:r>
            <a:endParaRPr lang="fr-FR" dirty="0"/>
          </a:p>
        </p:txBody>
      </p:sp>
      <p:sp>
        <p:nvSpPr>
          <p:cNvPr id="26" name="ZoneTexte 25"/>
          <p:cNvSpPr txBox="1"/>
          <p:nvPr/>
        </p:nvSpPr>
        <p:spPr>
          <a:xfrm>
            <a:off x="5483953" y="6152627"/>
            <a:ext cx="1740605" cy="369332"/>
          </a:xfrm>
          <a:prstGeom prst="rect">
            <a:avLst/>
          </a:prstGeom>
          <a:noFill/>
        </p:spPr>
        <p:txBody>
          <a:bodyPr wrap="none" rtlCol="0">
            <a:spAutoFit/>
          </a:bodyPr>
          <a:lstStyle/>
          <a:p>
            <a:r>
              <a:rPr lang="fr-FR" dirty="0" smtClean="0"/>
              <a:t>Essai 2 (instable)</a:t>
            </a:r>
            <a:endParaRPr lang="fr-FR" dirty="0"/>
          </a:p>
        </p:txBody>
      </p:sp>
      <p:sp>
        <p:nvSpPr>
          <p:cNvPr id="29" name="ZoneTexte 28"/>
          <p:cNvSpPr txBox="1"/>
          <p:nvPr/>
        </p:nvSpPr>
        <p:spPr>
          <a:xfrm>
            <a:off x="9507219" y="6152627"/>
            <a:ext cx="1700658" cy="369332"/>
          </a:xfrm>
          <a:prstGeom prst="rect">
            <a:avLst/>
          </a:prstGeom>
          <a:noFill/>
        </p:spPr>
        <p:txBody>
          <a:bodyPr wrap="none" rtlCol="0">
            <a:spAutoFit/>
          </a:bodyPr>
          <a:lstStyle/>
          <a:p>
            <a:r>
              <a:rPr lang="fr-FR" dirty="0" smtClean="0"/>
              <a:t>Essai 3 (contact)</a:t>
            </a:r>
            <a:endParaRPr lang="fr-FR" dirty="0"/>
          </a:p>
        </p:txBody>
      </p:sp>
    </p:spTree>
    <p:extLst>
      <p:ext uri="{BB962C8B-B14F-4D97-AF65-F5344CB8AC3E}">
        <p14:creationId xmlns:p14="http://schemas.microsoft.com/office/powerpoint/2010/main" val="1403039791"/>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spd="slow" advTm="14323"/>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55</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l="35771" t="7739" r="34354" b="7236"/>
          <a:stretch>
            <a:fillRect/>
          </a:stretch>
        </p:blipFill>
        <p:spPr bwMode="auto">
          <a:xfrm>
            <a:off x="1241664" y="368017"/>
            <a:ext cx="2972551" cy="529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333501" y="711990"/>
            <a:ext cx="2154385" cy="923330"/>
          </a:xfrm>
          <a:prstGeom prst="rect">
            <a:avLst/>
          </a:prstGeom>
        </p:spPr>
        <p:txBody>
          <a:bodyPr wrap="square">
            <a:spAutoFit/>
          </a:bodyPr>
          <a:lstStyle/>
          <a:p>
            <a:pPr algn="ctr">
              <a:spcAft>
                <a:spcPts val="0"/>
              </a:spcAft>
            </a:pPr>
            <a:r>
              <a:rPr lang="fr-FR" b="1" dirty="0">
                <a:latin typeface="Arial" panose="020B0604020202020204" pitchFamily="34" charset="0"/>
                <a:ea typeface="Times New Roman" panose="02020603050405020304" pitchFamily="18" charset="0"/>
              </a:rPr>
              <a:t>Volant </a:t>
            </a:r>
            <a:r>
              <a:rPr lang="fr-FR" b="1" dirty="0" smtClean="0">
                <a:latin typeface="Arial" panose="020B0604020202020204" pitchFamily="34" charset="0"/>
                <a:ea typeface="Times New Roman" panose="02020603050405020304" pitchFamily="18" charset="0"/>
              </a:rPr>
              <a:t>d’inertie </a:t>
            </a:r>
          </a:p>
          <a:p>
            <a:pPr algn="ctr">
              <a:spcAft>
                <a:spcPts val="0"/>
              </a:spcAft>
            </a:pPr>
            <a:r>
              <a:rPr lang="fr-FR" b="1" dirty="0" smtClean="0">
                <a:latin typeface="Arial" panose="020B0604020202020204" pitchFamily="34" charset="0"/>
                <a:ea typeface="Times New Roman" panose="02020603050405020304" pitchFamily="18" charset="0"/>
              </a:rPr>
              <a:t>en porte à faux</a:t>
            </a:r>
            <a:br>
              <a:rPr lang="fr-FR" b="1" dirty="0" smtClean="0">
                <a:latin typeface="Arial" panose="020B0604020202020204" pitchFamily="34" charset="0"/>
                <a:ea typeface="Times New Roman" panose="02020603050405020304" pitchFamily="18" charset="0"/>
              </a:rPr>
            </a:br>
            <a:r>
              <a:rPr lang="fr-FR" b="1" dirty="0" smtClean="0">
                <a:latin typeface="Arial" panose="020B0604020202020204" pitchFamily="34" charset="0"/>
                <a:ea typeface="Times New Roman" panose="02020603050405020304" pitchFamily="18" charset="0"/>
              </a:rPr>
              <a:t>( 6 tonnes )</a:t>
            </a:r>
            <a:endParaRPr lang="fr-FR" sz="1600" b="1" dirty="0">
              <a:effectLst/>
              <a:latin typeface="Times New Roman" panose="02020603050405020304" pitchFamily="18" charset="0"/>
              <a:ea typeface="Times New Roman" panose="02020603050405020304" pitchFamily="18" charset="0"/>
            </a:endParaRPr>
          </a:p>
        </p:txBody>
      </p:sp>
      <p:cxnSp>
        <p:nvCxnSpPr>
          <p:cNvPr id="5" name="Connecteur droit avec flèche 4"/>
          <p:cNvCxnSpPr/>
          <p:nvPr/>
        </p:nvCxnSpPr>
        <p:spPr>
          <a:xfrm flipH="1" flipV="1">
            <a:off x="3077030" y="790174"/>
            <a:ext cx="1137185" cy="76658"/>
          </a:xfrm>
          <a:prstGeom prst="straightConnector1">
            <a:avLst/>
          </a:prstGeom>
          <a:ln w="44450">
            <a:solidFill>
              <a:srgbClr val="EBA67D"/>
            </a:solidFill>
            <a:tailEnd type="stealth"/>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675465" y="5846430"/>
            <a:ext cx="3801874" cy="646331"/>
          </a:xfrm>
          <a:prstGeom prst="rect">
            <a:avLst/>
          </a:prstGeom>
        </p:spPr>
        <p:txBody>
          <a:bodyPr wrap="none">
            <a:spAutoFit/>
          </a:bodyPr>
          <a:lstStyle/>
          <a:p>
            <a:pPr algn="ctr"/>
            <a:r>
              <a:rPr lang="fr-FR" dirty="0" smtClean="0"/>
              <a:t>Groupe </a:t>
            </a:r>
            <a:r>
              <a:rPr lang="fr-FR" dirty="0" err="1" smtClean="0"/>
              <a:t>MotoPompe</a:t>
            </a:r>
            <a:r>
              <a:rPr lang="fr-FR" dirty="0" smtClean="0"/>
              <a:t> Primaire (</a:t>
            </a:r>
            <a:r>
              <a:rPr lang="fr-FR" b="1" dirty="0" smtClean="0"/>
              <a:t>GMPP</a:t>
            </a:r>
            <a:r>
              <a:rPr lang="fr-FR" dirty="0" smtClean="0"/>
              <a:t>) </a:t>
            </a:r>
          </a:p>
          <a:p>
            <a:pPr algn="ctr"/>
            <a:r>
              <a:rPr lang="fr-FR" dirty="0" smtClean="0"/>
              <a:t>Configuration en porte à faux</a:t>
            </a:r>
          </a:p>
        </p:txBody>
      </p:sp>
      <p:cxnSp>
        <p:nvCxnSpPr>
          <p:cNvPr id="24" name="Connecteur droit avec flèche 23"/>
          <p:cNvCxnSpPr>
            <a:stCxn id="25" idx="1"/>
          </p:cNvCxnSpPr>
          <p:nvPr/>
        </p:nvCxnSpPr>
        <p:spPr>
          <a:xfrm flipH="1" flipV="1">
            <a:off x="2728686" y="2320972"/>
            <a:ext cx="1147870" cy="1625245"/>
          </a:xfrm>
          <a:prstGeom prst="straightConnector1">
            <a:avLst/>
          </a:prstGeom>
          <a:ln w="44450">
            <a:solidFill>
              <a:srgbClr val="E56A62"/>
            </a:solidFill>
            <a:tailEnd type="stealth"/>
          </a:ln>
        </p:spPr>
        <p:style>
          <a:lnRef idx="3">
            <a:schemeClr val="dk1"/>
          </a:lnRef>
          <a:fillRef idx="0">
            <a:schemeClr val="dk1"/>
          </a:fillRef>
          <a:effectRef idx="2">
            <a:schemeClr val="dk1"/>
          </a:effectRef>
          <a:fontRef idx="minor">
            <a:schemeClr val="tx1"/>
          </a:fontRef>
        </p:style>
      </p:cxnSp>
      <p:sp>
        <p:nvSpPr>
          <p:cNvPr id="25" name="Rectangle 24"/>
          <p:cNvSpPr/>
          <p:nvPr/>
        </p:nvSpPr>
        <p:spPr>
          <a:xfrm>
            <a:off x="3876556" y="3623051"/>
            <a:ext cx="1885615" cy="646331"/>
          </a:xfrm>
          <a:prstGeom prst="rect">
            <a:avLst/>
          </a:prstGeom>
        </p:spPr>
        <p:txBody>
          <a:bodyPr wrap="square">
            <a:spAutoFit/>
          </a:bodyPr>
          <a:lstStyle/>
          <a:p>
            <a:pPr algn="ctr">
              <a:spcAft>
                <a:spcPts val="0"/>
              </a:spcAft>
            </a:pPr>
            <a:r>
              <a:rPr lang="fr-FR" b="1" dirty="0" smtClean="0">
                <a:latin typeface="Arial" panose="020B0604020202020204" pitchFamily="34" charset="0"/>
                <a:ea typeface="Times New Roman" panose="02020603050405020304" pitchFamily="18" charset="0"/>
              </a:rPr>
              <a:t>Ligne d’arbres ( 18 tonnes )</a:t>
            </a:r>
            <a:endParaRPr lang="fr-FR" sz="1600" b="1" dirty="0">
              <a:effectLst/>
              <a:latin typeface="Times New Roman" panose="02020603050405020304" pitchFamily="18" charset="0"/>
              <a:ea typeface="Times New Roman" panose="02020603050405020304" pitchFamily="18" charset="0"/>
            </a:endParaRPr>
          </a:p>
        </p:txBody>
      </p:sp>
      <p:sp>
        <p:nvSpPr>
          <p:cNvPr id="35" name="Rectangle 34"/>
          <p:cNvSpPr/>
          <p:nvPr/>
        </p:nvSpPr>
        <p:spPr>
          <a:xfrm>
            <a:off x="3876556" y="4853850"/>
            <a:ext cx="1830834" cy="646331"/>
          </a:xfrm>
          <a:prstGeom prst="rect">
            <a:avLst/>
          </a:prstGeom>
        </p:spPr>
        <p:txBody>
          <a:bodyPr wrap="square">
            <a:spAutoFit/>
          </a:bodyPr>
          <a:lstStyle/>
          <a:p>
            <a:pPr algn="ctr">
              <a:spcAft>
                <a:spcPts val="0"/>
              </a:spcAft>
            </a:pPr>
            <a:r>
              <a:rPr lang="fr-FR" b="1" dirty="0" smtClean="0">
                <a:latin typeface="Arial" panose="020B0604020202020204" pitchFamily="34" charset="0"/>
                <a:ea typeface="Times New Roman" panose="02020603050405020304" pitchFamily="18" charset="0"/>
              </a:rPr>
              <a:t>Roue </a:t>
            </a:r>
          </a:p>
          <a:p>
            <a:pPr algn="ctr">
              <a:spcAft>
                <a:spcPts val="0"/>
              </a:spcAft>
            </a:pPr>
            <a:r>
              <a:rPr lang="fr-FR" b="1" dirty="0" smtClean="0">
                <a:latin typeface="Arial" panose="020B0604020202020204" pitchFamily="34" charset="0"/>
                <a:ea typeface="Times New Roman" panose="02020603050405020304" pitchFamily="18" charset="0"/>
              </a:rPr>
              <a:t>( 0.75 tonnes )</a:t>
            </a:r>
            <a:endParaRPr lang="fr-FR" sz="1600" b="1" dirty="0">
              <a:effectLst/>
              <a:latin typeface="Times New Roman" panose="02020603050405020304" pitchFamily="18" charset="0"/>
              <a:ea typeface="Times New Roman" panose="02020603050405020304" pitchFamily="18" charset="0"/>
            </a:endParaRPr>
          </a:p>
        </p:txBody>
      </p:sp>
      <p:cxnSp>
        <p:nvCxnSpPr>
          <p:cNvPr id="36" name="Connecteur droit avec flèche 35"/>
          <p:cNvCxnSpPr/>
          <p:nvPr/>
        </p:nvCxnSpPr>
        <p:spPr>
          <a:xfrm flipH="1" flipV="1">
            <a:off x="2819402" y="4953999"/>
            <a:ext cx="1394813" cy="151401"/>
          </a:xfrm>
          <a:prstGeom prst="straightConnector1">
            <a:avLst/>
          </a:prstGeom>
          <a:ln w="44450">
            <a:solidFill>
              <a:srgbClr val="DABDB1"/>
            </a:solidFill>
            <a:tailEnd type="stealth"/>
          </a:ln>
        </p:spPr>
        <p:style>
          <a:lnRef idx="3">
            <a:schemeClr val="dk1"/>
          </a:lnRef>
          <a:fillRef idx="0">
            <a:schemeClr val="dk1"/>
          </a:fillRef>
          <a:effectRef idx="2">
            <a:schemeClr val="dk1"/>
          </a:effectRef>
          <a:fontRef idx="minor">
            <a:schemeClr val="tx1"/>
          </a:fontRef>
        </p:style>
      </p:cxnSp>
      <p:grpSp>
        <p:nvGrpSpPr>
          <p:cNvPr id="1032" name="Groupe 1031"/>
          <p:cNvGrpSpPr/>
          <p:nvPr/>
        </p:nvGrpSpPr>
        <p:grpSpPr>
          <a:xfrm>
            <a:off x="5885996" y="2038713"/>
            <a:ext cx="5952435" cy="3992383"/>
            <a:chOff x="5885996" y="2038713"/>
            <a:chExt cx="5952435" cy="3992383"/>
          </a:xfrm>
        </p:grpSpPr>
        <p:pic>
          <p:nvPicPr>
            <p:cNvPr id="1024" name="Image 10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5996" y="2408045"/>
              <a:ext cx="5952435" cy="3623051"/>
            </a:xfrm>
            <a:prstGeom prst="rect">
              <a:avLst/>
            </a:prstGeom>
          </p:spPr>
        </p:pic>
        <p:sp>
          <p:nvSpPr>
            <p:cNvPr id="1031" name="ZoneTexte 1030"/>
            <p:cNvSpPr txBox="1"/>
            <p:nvPr/>
          </p:nvSpPr>
          <p:spPr>
            <a:xfrm>
              <a:off x="8133961" y="2038713"/>
              <a:ext cx="1715278" cy="369332"/>
            </a:xfrm>
            <a:prstGeom prst="rect">
              <a:avLst/>
            </a:prstGeom>
            <a:noFill/>
          </p:spPr>
          <p:txBody>
            <a:bodyPr wrap="none" rtlCol="0">
              <a:spAutoFit/>
            </a:bodyPr>
            <a:lstStyle/>
            <a:p>
              <a:r>
                <a:rPr lang="fr-FR" dirty="0" smtClean="0"/>
                <a:t>Mode de flexion</a:t>
              </a:r>
              <a:endParaRPr lang="fr-FR" dirty="0"/>
            </a:p>
          </p:txBody>
        </p:sp>
      </p:grpSp>
      <p:sp>
        <p:nvSpPr>
          <p:cNvPr id="43" name="Rectangle 42"/>
          <p:cNvSpPr/>
          <p:nvPr/>
        </p:nvSpPr>
        <p:spPr>
          <a:xfrm>
            <a:off x="6795303" y="324728"/>
            <a:ext cx="4866846" cy="584775"/>
          </a:xfrm>
          <a:prstGeom prst="rect">
            <a:avLst/>
          </a:prstGeom>
        </p:spPr>
        <p:txBody>
          <a:bodyPr wrap="none">
            <a:spAutoFit/>
          </a:bodyPr>
          <a:lstStyle/>
          <a:p>
            <a:pPr algn="ctr"/>
            <a:r>
              <a:rPr lang="fr-FR" sz="3200" b="1" dirty="0" smtClean="0"/>
              <a:t>Exemple des </a:t>
            </a:r>
            <a:r>
              <a:rPr lang="fr-FR" sz="3200" b="1" dirty="0"/>
              <a:t>machines EDF</a:t>
            </a:r>
            <a:endParaRPr lang="fr-FR" sz="3200" b="1" dirty="0" smtClean="0"/>
          </a:p>
        </p:txBody>
      </p:sp>
    </p:spTree>
    <p:extLst>
      <p:ext uri="{BB962C8B-B14F-4D97-AF65-F5344CB8AC3E}">
        <p14:creationId xmlns:p14="http://schemas.microsoft.com/office/powerpoint/2010/main" val="1352457869"/>
      </p:ext>
    </p:extLst>
  </p:cSld>
  <p:clrMapOvr>
    <a:masterClrMapping/>
  </p:clrMapOvr>
  <mc:AlternateContent xmlns:mc="http://schemas.openxmlformats.org/markup-compatibility/2006" xmlns:p14="http://schemas.microsoft.com/office/powerpoint/2010/main">
    <mc:Choice Requires="p14">
      <p:transition spd="slow" p14:dur="2000" advTm="14323"/>
    </mc:Choice>
    <mc:Fallback xmlns="">
      <p:transition spd="slow" advTm="14323"/>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56</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ZoneTexte 22"/>
              <p:cNvSpPr txBox="1"/>
              <p:nvPr/>
            </p:nvSpPr>
            <p:spPr>
              <a:xfrm>
                <a:off x="1439448" y="217470"/>
                <a:ext cx="9771201" cy="1015663"/>
              </a:xfrm>
              <a:prstGeom prst="rect">
                <a:avLst/>
              </a:prstGeom>
              <a:noFill/>
            </p:spPr>
            <p:txBody>
              <a:bodyPr wrap="none" rtlCol="0">
                <a:spAutoFit/>
              </a:bodyPr>
              <a:lstStyle/>
              <a:p>
                <a:r>
                  <a:rPr lang="fr-FR" sz="3200" b="1" dirty="0" smtClean="0"/>
                  <a:t>Comparaison des résultats obtenus avec </a:t>
                </a:r>
                <a14:m>
                  <m:oMath xmlns:m="http://schemas.openxmlformats.org/officeDocument/2006/math">
                    <m:r>
                      <a:rPr lang="fr-FR" sz="3200" b="1" i="1" smtClean="0">
                        <a:latin typeface="Cambria Math" panose="02040503050406030204" pitchFamily="18" charset="0"/>
                      </a:rPr>
                      <m:t>𝒅</m:t>
                    </m:r>
                    <m:sSub>
                      <m:sSubPr>
                        <m:ctrlPr>
                          <a:rPr lang="fr-FR" sz="3200" b="1" i="1" smtClean="0">
                            <a:latin typeface="Cambria Math" panose="02040503050406030204" pitchFamily="18" charset="0"/>
                          </a:rPr>
                        </m:ctrlPr>
                      </m:sSubPr>
                      <m:e>
                        <m:r>
                          <a:rPr lang="fr-FR" sz="3200" b="1" i="1" smtClean="0">
                            <a:latin typeface="Cambria Math" panose="02040503050406030204" pitchFamily="18" charset="0"/>
                          </a:rPr>
                          <m:t>𝒕</m:t>
                        </m:r>
                      </m:e>
                      <m:sub>
                        <m:r>
                          <a:rPr lang="fr-FR" sz="3200" b="1" i="1" smtClean="0">
                            <a:latin typeface="Cambria Math" panose="02040503050406030204" pitchFamily="18" charset="0"/>
                          </a:rPr>
                          <m:t>𝑴𝑬</m:t>
                        </m:r>
                      </m:sub>
                    </m:sSub>
                  </m:oMath>
                </a14:m>
                <a:r>
                  <a:rPr lang="fr-FR" sz="3200" b="1" dirty="0" smtClean="0"/>
                  <a:t> différents</a:t>
                </a:r>
              </a:p>
              <a:p>
                <a:pPr algn="ctr"/>
                <a14:m>
                  <m:oMath xmlns:m="http://schemas.openxmlformats.org/officeDocument/2006/math">
                    <m:r>
                      <a:rPr lang="fr-FR" sz="2800" b="1" i="1" smtClean="0">
                        <a:latin typeface="Cambria Math" panose="02040503050406030204" pitchFamily="18" charset="0"/>
                      </a:rPr>
                      <m:t>𝒅</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𝒕</m:t>
                        </m:r>
                      </m:e>
                      <m:sub>
                        <m:r>
                          <a:rPr lang="fr-FR" sz="2800" b="1" i="1" smtClean="0">
                            <a:latin typeface="Cambria Math" panose="02040503050406030204" pitchFamily="18" charset="0"/>
                          </a:rPr>
                          <m:t>𝑴𝑬</m:t>
                        </m:r>
                      </m:sub>
                    </m:sSub>
                    <m:r>
                      <a:rPr lang="fr-FR" sz="2800" b="1" i="1" smtClean="0">
                        <a:latin typeface="Cambria Math" panose="02040503050406030204" pitchFamily="18" charset="0"/>
                      </a:rPr>
                      <m:t>=</m:t>
                    </m:r>
                    <m:r>
                      <a:rPr lang="fr-FR" sz="2800" b="1" i="1" smtClean="0">
                        <a:latin typeface="Cambria Math" panose="02040503050406030204" pitchFamily="18" charset="0"/>
                      </a:rPr>
                      <m:t>𝟓𝟎</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𝑻</m:t>
                        </m:r>
                      </m:e>
                      <m:sub>
                        <m:r>
                          <a:rPr lang="fr-FR" sz="2800" b="1" i="1" smtClean="0">
                            <a:latin typeface="Cambria Math" panose="02040503050406030204" pitchFamily="18" charset="0"/>
                          </a:rPr>
                          <m:t>𝒓𝒐𝒕𝒂𝒕𝒊𝒐𝒏</m:t>
                        </m:r>
                      </m:sub>
                    </m:sSub>
                  </m:oMath>
                </a14:m>
                <a:r>
                  <a:rPr lang="fr-FR" sz="2800" b="1" dirty="0" smtClean="0"/>
                  <a:t>; </a:t>
                </a:r>
                <a14:m>
                  <m:oMath xmlns:m="http://schemas.openxmlformats.org/officeDocument/2006/math">
                    <m:r>
                      <a:rPr lang="fr-FR" sz="2800" b="1" i="1" smtClean="0">
                        <a:latin typeface="Cambria Math" panose="02040503050406030204" pitchFamily="18" charset="0"/>
                      </a:rPr>
                      <m:t>𝒅</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𝒕</m:t>
                        </m:r>
                      </m:e>
                      <m:sub>
                        <m:r>
                          <a:rPr lang="fr-FR" sz="2800" b="1" i="1" smtClean="0">
                            <a:latin typeface="Cambria Math" panose="02040503050406030204" pitchFamily="18" charset="0"/>
                          </a:rPr>
                          <m:t>𝑴𝑬</m:t>
                        </m:r>
                      </m:sub>
                    </m:sSub>
                    <m:r>
                      <a:rPr lang="fr-FR" sz="2800" b="1" i="1" smtClean="0">
                        <a:latin typeface="Cambria Math" panose="02040503050406030204" pitchFamily="18" charset="0"/>
                      </a:rPr>
                      <m:t>=</m:t>
                    </m:r>
                    <m:r>
                      <a:rPr lang="fr-FR" sz="2800" b="1" i="1" smtClean="0">
                        <a:latin typeface="Cambria Math" panose="02040503050406030204" pitchFamily="18" charset="0"/>
                      </a:rPr>
                      <m:t>𝟏𝟎𝟎</m:t>
                    </m:r>
                    <m:sSub>
                      <m:sSubPr>
                        <m:ctrlPr>
                          <a:rPr lang="fr-FR" sz="2800" b="1" i="1" smtClean="0">
                            <a:latin typeface="Cambria Math" panose="02040503050406030204" pitchFamily="18" charset="0"/>
                          </a:rPr>
                        </m:ctrlPr>
                      </m:sSubPr>
                      <m:e>
                        <m:r>
                          <a:rPr lang="fr-FR" sz="2800" b="1" i="1" smtClean="0">
                            <a:latin typeface="Cambria Math" panose="02040503050406030204" pitchFamily="18" charset="0"/>
                          </a:rPr>
                          <m:t>𝑻</m:t>
                        </m:r>
                      </m:e>
                      <m:sub>
                        <m:r>
                          <a:rPr lang="fr-FR" sz="2800" b="1" i="1" smtClean="0">
                            <a:latin typeface="Cambria Math" panose="02040503050406030204" pitchFamily="18" charset="0"/>
                          </a:rPr>
                          <m:t>𝒓𝒐𝒕𝒂𝒕𝒊𝒐𝒏</m:t>
                        </m:r>
                      </m:sub>
                    </m:sSub>
                  </m:oMath>
                </a14:m>
                <a:endParaRPr lang="fr-FR" sz="2800" b="1" dirty="0"/>
              </a:p>
            </p:txBody>
          </p:sp>
        </mc:Choice>
        <mc:Fallback xmlns="">
          <p:sp>
            <p:nvSpPr>
              <p:cNvPr id="23" name="ZoneTexte 22"/>
              <p:cNvSpPr txBox="1">
                <a:spLocks noRot="1" noChangeAspect="1" noMove="1" noResize="1" noEditPoints="1" noAdjustHandles="1" noChangeArrowheads="1" noChangeShapeType="1" noTextEdit="1"/>
              </p:cNvSpPr>
              <p:nvPr/>
            </p:nvSpPr>
            <p:spPr>
              <a:xfrm>
                <a:off x="1439448" y="217470"/>
                <a:ext cx="9771201" cy="1015663"/>
              </a:xfrm>
              <a:prstGeom prst="rect">
                <a:avLst/>
              </a:prstGeom>
              <a:blipFill rotWithShape="0">
                <a:blip r:embed="rId3"/>
                <a:stretch>
                  <a:fillRect l="-1560" t="-7229" r="-686" b="-16867"/>
                </a:stretch>
              </a:blipFill>
            </p:spPr>
            <p:txBody>
              <a:bodyPr/>
              <a:lstStyle/>
              <a:p>
                <a:r>
                  <a:rPr lang="fr-FR">
                    <a:noFill/>
                  </a:rPr>
                  <a:t> </a:t>
                </a:r>
              </a:p>
            </p:txBody>
          </p:sp>
        </mc:Fallback>
      </mc:AlternateContent>
      <p:graphicFrame>
        <p:nvGraphicFramePr>
          <p:cNvPr id="8" name="Graphique 7"/>
          <p:cNvGraphicFramePr>
            <a:graphicFrameLocks/>
          </p:cNvGraphicFramePr>
          <p:nvPr>
            <p:extLst>
              <p:ext uri="{D42A27DB-BD31-4B8C-83A1-F6EECF244321}">
                <p14:modId xmlns:p14="http://schemas.microsoft.com/office/powerpoint/2010/main" val="1144366065"/>
              </p:ext>
            </p:extLst>
          </p:nvPr>
        </p:nvGraphicFramePr>
        <p:xfrm>
          <a:off x="217183" y="1551593"/>
          <a:ext cx="5886451" cy="43195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aphique 8"/>
          <p:cNvGraphicFramePr>
            <a:graphicFrameLocks/>
          </p:cNvGraphicFramePr>
          <p:nvPr>
            <p:extLst>
              <p:ext uri="{D42A27DB-BD31-4B8C-83A1-F6EECF244321}">
                <p14:modId xmlns:p14="http://schemas.microsoft.com/office/powerpoint/2010/main" val="391622939"/>
              </p:ext>
            </p:extLst>
          </p:nvPr>
        </p:nvGraphicFramePr>
        <p:xfrm>
          <a:off x="6103634" y="1551593"/>
          <a:ext cx="5886000" cy="432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ZoneTexte 1"/>
          <p:cNvSpPr txBox="1"/>
          <p:nvPr/>
        </p:nvSpPr>
        <p:spPr>
          <a:xfrm>
            <a:off x="4663817" y="1351127"/>
            <a:ext cx="2879634" cy="400110"/>
          </a:xfrm>
          <a:prstGeom prst="rect">
            <a:avLst/>
          </a:prstGeom>
          <a:noFill/>
        </p:spPr>
        <p:txBody>
          <a:bodyPr wrap="none" rtlCol="0">
            <a:spAutoFit/>
          </a:bodyPr>
          <a:lstStyle/>
          <a:p>
            <a:r>
              <a:rPr lang="fr-FR" sz="2000" b="1" dirty="0" smtClean="0"/>
              <a:t>Simulation du rotor court</a:t>
            </a:r>
            <a:endParaRPr lang="fr-FR" sz="2000" b="1" dirty="0"/>
          </a:p>
        </p:txBody>
      </p:sp>
    </p:spTree>
    <p:extLst>
      <p:ext uri="{BB962C8B-B14F-4D97-AF65-F5344CB8AC3E}">
        <p14:creationId xmlns:p14="http://schemas.microsoft.com/office/powerpoint/2010/main" val="40064250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57</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aphicFrame>
        <p:nvGraphicFramePr>
          <p:cNvPr id="21" name="Graphique 20"/>
          <p:cNvGraphicFramePr>
            <a:graphicFrameLocks/>
          </p:cNvGraphicFramePr>
          <p:nvPr/>
        </p:nvGraphicFramePr>
        <p:xfrm>
          <a:off x="370234" y="1622739"/>
          <a:ext cx="5610225" cy="4138613"/>
        </p:xfrm>
        <a:graphic>
          <a:graphicData uri="http://schemas.openxmlformats.org/drawingml/2006/chart">
            <c:chart xmlns:c="http://schemas.openxmlformats.org/drawingml/2006/chart" xmlns:r="http://schemas.openxmlformats.org/officeDocument/2006/relationships" r:id="rId3"/>
          </a:graphicData>
        </a:graphic>
      </p:graphicFrame>
      <p:sp>
        <p:nvSpPr>
          <p:cNvPr id="23" name="ZoneTexte 22"/>
          <p:cNvSpPr txBox="1"/>
          <p:nvPr/>
        </p:nvSpPr>
        <p:spPr>
          <a:xfrm>
            <a:off x="1439448" y="217470"/>
            <a:ext cx="8646085" cy="1077218"/>
          </a:xfrm>
          <a:prstGeom prst="rect">
            <a:avLst/>
          </a:prstGeom>
          <a:noFill/>
        </p:spPr>
        <p:txBody>
          <a:bodyPr wrap="none" rtlCol="0">
            <a:spAutoFit/>
          </a:bodyPr>
          <a:lstStyle/>
          <a:p>
            <a:r>
              <a:rPr lang="fr-FR" sz="3200" b="1" dirty="0" smtClean="0"/>
              <a:t>Convergence du maillage dans la section du palier</a:t>
            </a:r>
          </a:p>
          <a:p>
            <a:pPr algn="ctr"/>
            <a:r>
              <a:rPr lang="fr-FR" sz="3200" b="1" dirty="0" smtClean="0"/>
              <a:t>Maillage: 24x6  &amp;  24x12</a:t>
            </a:r>
            <a:endParaRPr lang="fr-FR" sz="3200" b="1" dirty="0"/>
          </a:p>
        </p:txBody>
      </p:sp>
      <p:graphicFrame>
        <p:nvGraphicFramePr>
          <p:cNvPr id="24" name="Graphique 23"/>
          <p:cNvGraphicFramePr>
            <a:graphicFrameLocks/>
          </p:cNvGraphicFramePr>
          <p:nvPr/>
        </p:nvGraphicFramePr>
        <p:xfrm>
          <a:off x="5980459" y="1622739"/>
          <a:ext cx="5610225" cy="4138613"/>
        </p:xfrm>
        <a:graphic>
          <a:graphicData uri="http://schemas.openxmlformats.org/drawingml/2006/chart">
            <c:chart xmlns:c="http://schemas.openxmlformats.org/drawingml/2006/chart" xmlns:r="http://schemas.openxmlformats.org/officeDocument/2006/relationships" r:id="rId4"/>
          </a:graphicData>
        </a:graphic>
      </p:graphicFrame>
      <p:sp>
        <p:nvSpPr>
          <p:cNvPr id="25" name="ZoneTexte 24"/>
          <p:cNvSpPr txBox="1"/>
          <p:nvPr/>
        </p:nvSpPr>
        <p:spPr>
          <a:xfrm>
            <a:off x="4663817" y="1351127"/>
            <a:ext cx="2879634" cy="400110"/>
          </a:xfrm>
          <a:prstGeom prst="rect">
            <a:avLst/>
          </a:prstGeom>
          <a:noFill/>
        </p:spPr>
        <p:txBody>
          <a:bodyPr wrap="none" rtlCol="0">
            <a:spAutoFit/>
          </a:bodyPr>
          <a:lstStyle/>
          <a:p>
            <a:r>
              <a:rPr lang="fr-FR" sz="2000" b="1" dirty="0" smtClean="0"/>
              <a:t>Simulation du rotor court</a:t>
            </a:r>
            <a:endParaRPr lang="fr-FR" sz="2000" b="1" dirty="0"/>
          </a:p>
        </p:txBody>
      </p:sp>
    </p:spTree>
    <p:extLst>
      <p:ext uri="{BB962C8B-B14F-4D97-AF65-F5344CB8AC3E}">
        <p14:creationId xmlns:p14="http://schemas.microsoft.com/office/powerpoint/2010/main" val="745091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900249" y="1420416"/>
            <a:ext cx="4072481" cy="4017612"/>
            <a:chOff x="900249" y="1420416"/>
            <a:chExt cx="4072481" cy="4017612"/>
          </a:xfrm>
        </p:grpSpPr>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4217051" y="2196659"/>
                  <a:ext cx="482893" cy="434606"/>
                </a:xfrm>
                <a:prstGeom prst="rect">
                  <a:avLst/>
                </a:prstGeom>
                <a:solidFill>
                  <a:srgbClr val="9DC3E6"/>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i="1" dirty="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oMath>
                    </m:oMathPara>
                  </a14:m>
                  <a:endParaRPr lang="fr-FR" dirty="0"/>
                </a:p>
              </p:txBody>
            </p:sp>
          </mc:Choice>
          <mc:Fallback>
            <p:sp>
              <p:nvSpPr>
                <p:cNvPr id="3" name="Rectangle 2"/>
                <p:cNvSpPr>
                  <a:spLocks noRot="1" noChangeAspect="1" noMove="1" noResize="1" noEditPoints="1" noAdjustHandles="1" noChangeArrowheads="1" noChangeShapeType="1" noTextEdit="1"/>
                </p:cNvSpPr>
                <p:nvPr/>
              </p:nvSpPr>
              <p:spPr>
                <a:xfrm>
                  <a:off x="4217051" y="2196659"/>
                  <a:ext cx="482893" cy="434606"/>
                </a:xfrm>
                <a:prstGeom prst="rect">
                  <a:avLst/>
                </a:prstGeom>
                <a:blipFill rotWithShape="0">
                  <a:blip r:embed="rId5"/>
                  <a:stretch>
                    <a:fillRect t="-19444" r="-17722"/>
                  </a:stretch>
                </a:blipFill>
              </p:spPr>
              <p:txBody>
                <a:bodyPr/>
                <a:lstStyle/>
                <a:p>
                  <a:r>
                    <a:rPr lang="fr-FR">
                      <a:noFill/>
                    </a:rPr>
                    <a:t> </a:t>
                  </a:r>
                </a:p>
              </p:txBody>
            </p:sp>
          </mc:Fallback>
        </mc:AlternateContent>
      </p:grpSp>
      <p:grpSp>
        <p:nvGrpSpPr>
          <p:cNvPr id="7" name="Groupe 6"/>
          <p:cNvGrpSpPr/>
          <p:nvPr/>
        </p:nvGrpSpPr>
        <p:grpSpPr>
          <a:xfrm>
            <a:off x="6695856" y="1345861"/>
            <a:ext cx="4285859" cy="4072481"/>
            <a:chOff x="6695856" y="1345861"/>
            <a:chExt cx="4285859" cy="4072481"/>
          </a:xfrm>
        </p:grpSpPr>
        <p:pic>
          <p:nvPicPr>
            <p:cNvPr id="424" name="Image 423"/>
            <p:cNvPicPr>
              <a:picLocks noChangeAspect="1"/>
            </p:cNvPicPr>
            <p:nvPr/>
          </p:nvPicPr>
          <p:blipFill>
            <a:blip r:embed="rId6"/>
            <a:stretch>
              <a:fillRect/>
            </a:stretch>
          </p:blipFill>
          <p:spPr>
            <a:xfrm>
              <a:off x="6695856" y="1345861"/>
              <a:ext cx="4285859" cy="4072481"/>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0179433" y="2575756"/>
                  <a:ext cx="269729" cy="402931"/>
                </a:xfrm>
                <a:prstGeom prst="rect">
                  <a:avLst/>
                </a:prstGeom>
                <a:solidFill>
                  <a:srgbClr val="9DC3E6"/>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acc>
                              <m:accPr>
                                <m:chr m:val="⃗"/>
                                <m:ctrlPr>
                                  <a:rPr lang="fr-FR" i="1" dirty="0">
                                    <a:latin typeface="Cambria Math" panose="02040503050406030204" pitchFamily="18" charset="0"/>
                                  </a:rPr>
                                </m:ctrlPr>
                              </m:accPr>
                              <m:e>
                                <m:r>
                                  <a:rPr lang="fr-FR" i="1" dirty="0">
                                    <a:latin typeface="Cambria Math"/>
                                  </a:rPr>
                                  <m:t>𝐹</m:t>
                                </m:r>
                              </m:e>
                            </m:acc>
                          </m:e>
                          <m:sub>
                            <m:r>
                              <a:rPr lang="fr-FR" i="1" dirty="0">
                                <a:latin typeface="Cambria Math" panose="02040503050406030204" pitchFamily="18" charset="0"/>
                              </a:rPr>
                              <m:t>𝑈</m:t>
                            </m:r>
                          </m:sub>
                        </m:sSub>
                      </m:oMath>
                    </m:oMathPara>
                  </a14:m>
                  <a:endParaRPr lang="fr-FR" dirty="0"/>
                </a:p>
              </p:txBody>
            </p:sp>
          </mc:Choice>
          <mc:Fallback>
            <p:sp>
              <p:nvSpPr>
                <p:cNvPr id="6" name="Rectangle 5"/>
                <p:cNvSpPr>
                  <a:spLocks noRot="1" noChangeAspect="1" noMove="1" noResize="1" noEditPoints="1" noAdjustHandles="1" noChangeArrowheads="1" noChangeShapeType="1" noTextEdit="1"/>
                </p:cNvSpPr>
                <p:nvPr/>
              </p:nvSpPr>
              <p:spPr>
                <a:xfrm>
                  <a:off x="10179433" y="2575756"/>
                  <a:ext cx="269729" cy="402931"/>
                </a:xfrm>
                <a:prstGeom prst="rect">
                  <a:avLst/>
                </a:prstGeom>
                <a:blipFill rotWithShape="0">
                  <a:blip r:embed="rId7"/>
                  <a:stretch>
                    <a:fillRect t="-22727" r="-4318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6" name="Rectangle 45"/>
                <p:cNvSpPr/>
                <p:nvPr/>
              </p:nvSpPr>
              <p:spPr>
                <a:xfrm>
                  <a:off x="9884422" y="2196659"/>
                  <a:ext cx="458330" cy="434606"/>
                </a:xfrm>
                <a:prstGeom prst="rect">
                  <a:avLst/>
                </a:prstGeom>
                <a:solidFill>
                  <a:srgbClr val="9DC3E6"/>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i="1" dirty="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oMath>
                    </m:oMathPara>
                  </a14:m>
                  <a:endParaRPr lang="fr-FR" dirty="0"/>
                </a:p>
              </p:txBody>
            </p:sp>
          </mc:Choice>
          <mc:Fallback>
            <p:sp>
              <p:nvSpPr>
                <p:cNvPr id="46" name="Rectangle 45"/>
                <p:cNvSpPr>
                  <a:spLocks noRot="1" noChangeAspect="1" noMove="1" noResize="1" noEditPoints="1" noAdjustHandles="1" noChangeArrowheads="1" noChangeShapeType="1" noTextEdit="1"/>
                </p:cNvSpPr>
                <p:nvPr/>
              </p:nvSpPr>
              <p:spPr>
                <a:xfrm>
                  <a:off x="9884422" y="2196659"/>
                  <a:ext cx="458330" cy="434606"/>
                </a:xfrm>
                <a:prstGeom prst="rect">
                  <a:avLst/>
                </a:prstGeom>
                <a:blipFill rotWithShape="0">
                  <a:blip r:embed="rId8"/>
                  <a:stretch>
                    <a:fillRect t="-19444" r="-18421"/>
                  </a:stretch>
                </a:blipFill>
              </p:spPr>
              <p:txBody>
                <a:bodyPr/>
                <a:lstStyle/>
                <a:p>
                  <a:r>
                    <a:rPr lang="fr-FR">
                      <a:noFill/>
                    </a:rPr>
                    <a:t> </a:t>
                  </a:r>
                </a:p>
              </p:txBody>
            </p:sp>
          </mc:Fallback>
        </mc:AlternateContent>
      </p:gr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9"/>
                <a:stretch>
                  <a:fillRect l="-637" t="-9231" b="-27692"/>
                </a:stretch>
              </a:blipFill>
            </p:spPr>
            <p:txBody>
              <a:bodyPr/>
              <a:lstStyle/>
              <a:p>
                <a:r>
                  <a:rPr lang="fr-FR">
                    <a:noFill/>
                  </a:rPr>
                  <a:t> </a:t>
                </a:r>
              </a:p>
            </p:txBody>
          </p:sp>
        </mc:Fallback>
      </mc:AlternateContent>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acc>
                              <m:accPr>
                                <m:chr m:val="⃗"/>
                                <m:ctrlPr>
                                  <a:rPr lang="fr-FR" i="1" dirty="0" smtClean="0">
                                    <a:solidFill>
                                      <a:srgbClr val="FF0000"/>
                                    </a:solidFill>
                                    <a:latin typeface="Cambria Math" panose="02040503050406030204" pitchFamily="18" charset="0"/>
                                  </a:rPr>
                                </m:ctrlPr>
                              </m:accPr>
                              <m:e>
                                <m:r>
                                  <a:rPr lang="fr-FR" i="1" dirty="0">
                                    <a:solidFill>
                                      <a:srgbClr val="FF0000"/>
                                    </a:solidFill>
                                    <a:latin typeface="Cambria Math"/>
                                  </a:rPr>
                                  <m:t>𝐹</m:t>
                                </m:r>
                              </m:e>
                            </m:acc>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oMath>
                    </m:oMathPara>
                  </a14:m>
                  <a:endParaRPr lang="fr-FR" dirty="0"/>
                </a:p>
              </p:txBody>
            </p:sp>
          </mc:Choice>
          <mc:Fallback>
            <p:sp>
              <p:nvSpPr>
                <p:cNvPr id="418" name="Rectangle 417"/>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10"/>
                  <a:stretch>
                    <a:fillRect t="-19718"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acc>
                              <m:accPr>
                                <m:chr m:val="⃗"/>
                                <m:ctrlPr>
                                  <a:rPr lang="fr-FR" i="1" dirty="0" smtClean="0">
                                    <a:solidFill>
                                      <a:srgbClr val="FF0000"/>
                                    </a:solidFill>
                                    <a:latin typeface="Cambria Math" panose="02040503050406030204" pitchFamily="18" charset="0"/>
                                  </a:rPr>
                                </m:ctrlPr>
                              </m:accPr>
                              <m:e>
                                <m:r>
                                  <a:rPr lang="fr-FR" b="0" i="1" dirty="0" smtClean="0">
                                    <a:solidFill>
                                      <a:srgbClr val="FF0000"/>
                                    </a:solidFill>
                                    <a:latin typeface="Cambria Math" panose="02040503050406030204" pitchFamily="18" charset="0"/>
                                  </a:rPr>
                                  <m:t>𝐹</m:t>
                                </m:r>
                              </m:e>
                            </m:acc>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oMath>
                    </m:oMathPara>
                  </a14:m>
                  <a:endParaRPr lang="fr-FR" dirty="0"/>
                </a:p>
              </p:txBody>
            </p:sp>
          </mc:Choice>
          <mc:Fallback>
            <p:sp>
              <p:nvSpPr>
                <p:cNvPr id="421" name="Rectangle 420"/>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11"/>
                  <a:stretch>
                    <a:fillRect t="-19444"/>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3" name="Rectangle 422"/>
              <p:cNvSpPr/>
              <p:nvPr/>
            </p:nvSpPr>
            <p:spPr>
              <a:xfrm>
                <a:off x="4783032" y="3071836"/>
                <a:ext cx="1891543" cy="711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rPr>
                          </m:ctrlPr>
                        </m:sSubPr>
                        <m:e>
                          <m:acc>
                            <m:accPr>
                              <m:chr m:val="⃗"/>
                              <m:ctrlPr>
                                <a:rPr lang="fr-FR" i="1" dirty="0" smtClean="0">
                                  <a:solidFill>
                                    <a:schemeClr val="tx1"/>
                                  </a:solidFill>
                                  <a:latin typeface="Cambria Math" panose="02040503050406030204" pitchFamily="18" charset="0"/>
                                </a:rPr>
                              </m:ctrlPr>
                            </m:accPr>
                            <m:e>
                              <m:r>
                                <a:rPr lang="fr-FR" i="1" dirty="0">
                                  <a:latin typeface="Cambria Math"/>
                                </a:rPr>
                                <m:t>𝐹</m:t>
                              </m:r>
                            </m:e>
                          </m:acc>
                        </m:e>
                        <m:sub>
                          <m:r>
                            <a:rPr lang="fr-FR" b="0" i="1" dirty="0" smtClean="0">
                              <a:solidFill>
                                <a:schemeClr val="tx1"/>
                              </a:solidFill>
                              <a:latin typeface="Cambria Math" panose="02040503050406030204" pitchFamily="18" charset="0"/>
                            </a:rPr>
                            <m:t>𝑈</m:t>
                          </m:r>
                        </m:sub>
                      </m:sSub>
                      <m:r>
                        <a:rPr lang="fr-FR" b="0" i="1" dirty="0" smtClean="0">
                          <a:solidFill>
                            <a:schemeClr val="tx1"/>
                          </a:solidFill>
                          <a:latin typeface="Cambria Math" panose="02040503050406030204" pitchFamily="18" charset="0"/>
                        </a:rPr>
                        <m:t>=</m:t>
                      </m:r>
                      <m:sSub>
                        <m:sSubPr>
                          <m:ctrlPr>
                            <a:rPr lang="fr-FR" b="0" i="1" dirty="0" smtClean="0">
                              <a:solidFill>
                                <a:srgbClr val="00B050"/>
                              </a:solidFill>
                              <a:latin typeface="Cambria Math" panose="02040503050406030204" pitchFamily="18" charset="0"/>
                            </a:rPr>
                          </m:ctrlPr>
                        </m:sSubPr>
                        <m:e>
                          <m:acc>
                            <m:accPr>
                              <m:chr m:val="⃗"/>
                              <m:ctrlPr>
                                <a:rPr lang="fr-FR" i="1" dirty="0">
                                  <a:solidFill>
                                    <a:srgbClr val="00B050"/>
                                  </a:solidFill>
                                  <a:latin typeface="Cambria Math" panose="02040503050406030204" pitchFamily="18" charset="0"/>
                                </a:rPr>
                              </m:ctrlPr>
                            </m:accPr>
                            <m:e>
                              <m:r>
                                <a:rPr lang="fr-FR" i="1" dirty="0">
                                  <a:solidFill>
                                    <a:srgbClr val="00B050"/>
                                  </a:solidFill>
                                  <a:latin typeface="Cambria Math"/>
                                </a:rPr>
                                <m:t>𝐹</m:t>
                              </m:r>
                            </m:e>
                          </m:acc>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r>
                        <a:rPr lang="fr-FR" b="0" i="1" dirty="0" smtClean="0">
                          <a:solidFill>
                            <a:schemeClr val="tx1"/>
                          </a:solidFill>
                          <a:latin typeface="Cambria Math" panose="02040503050406030204" pitchFamily="18" charset="0"/>
                        </a:rPr>
                        <m:t>+</m:t>
                      </m:r>
                      <m:sSub>
                        <m:sSubPr>
                          <m:ctrlPr>
                            <a:rPr lang="fr-FR" b="0" i="1" dirty="0" smtClean="0">
                              <a:solidFill>
                                <a:srgbClr val="FF0000"/>
                              </a:solidFill>
                              <a:latin typeface="Cambria Math" panose="02040503050406030204" pitchFamily="18" charset="0"/>
                            </a:rPr>
                          </m:ctrlPr>
                        </m:sSubPr>
                        <m:e>
                          <m:acc>
                            <m:accPr>
                              <m:chr m:val="⃗"/>
                              <m:ctrlPr>
                                <a:rPr lang="fr-FR" i="1" dirty="0">
                                  <a:solidFill>
                                    <a:srgbClr val="FF0000"/>
                                  </a:solidFill>
                                  <a:latin typeface="Cambria Math" panose="02040503050406030204" pitchFamily="18" charset="0"/>
                                </a:rPr>
                              </m:ctrlPr>
                            </m:accPr>
                            <m:e>
                              <m:r>
                                <a:rPr lang="fr-FR" b="0" i="1" dirty="0" smtClean="0">
                                  <a:solidFill>
                                    <a:srgbClr val="FF0000"/>
                                  </a:solidFill>
                                  <a:latin typeface="Cambria Math" panose="02040503050406030204" pitchFamily="18" charset="0"/>
                                </a:rPr>
                                <m:t>𝐹</m:t>
                              </m:r>
                            </m:e>
                          </m:acc>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oMath>
                  </m:oMathPara>
                </a14:m>
                <a:endParaRPr lang="fr-FR" dirty="0"/>
              </a:p>
              <a:p>
                <a:endParaRPr lang="fr-FR" dirty="0">
                  <a:solidFill>
                    <a:schemeClr val="tx1"/>
                  </a:solidFill>
                </a:endParaRPr>
              </a:p>
            </p:txBody>
          </p:sp>
        </mc:Choice>
        <mc:Fallback>
          <p:sp>
            <p:nvSpPr>
              <p:cNvPr id="423" name="Rectangle 422"/>
              <p:cNvSpPr>
                <a:spLocks noRot="1" noChangeAspect="1" noMove="1" noResize="1" noEditPoints="1" noAdjustHandles="1" noChangeArrowheads="1" noChangeShapeType="1" noTextEdit="1"/>
              </p:cNvSpPr>
              <p:nvPr/>
            </p:nvSpPr>
            <p:spPr>
              <a:xfrm>
                <a:off x="4783032" y="3071836"/>
                <a:ext cx="1891543" cy="711605"/>
              </a:xfrm>
              <a:prstGeom prst="rect">
                <a:avLst/>
              </a:prstGeom>
              <a:blipFill rotWithShape="0">
                <a:blip r:embed="rId12"/>
                <a:stretch>
                  <a:fillRect t="-11966"/>
                </a:stretch>
              </a:blipFill>
            </p:spPr>
            <p:txBody>
              <a:bodyPr/>
              <a:lstStyle/>
              <a:p>
                <a:r>
                  <a:rPr lang="fr-FR">
                    <a:noFill/>
                  </a:rPr>
                  <a:t> </a:t>
                </a:r>
              </a:p>
            </p:txBody>
          </p:sp>
        </mc:Fallback>
      </mc:AlternateContent>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b="0" i="1" dirty="0" smtClean="0">
                                <a:solidFill>
                                  <a:srgbClr val="FF0000"/>
                                </a:solidFill>
                                <a:latin typeface="Cambria Math" panose="02040503050406030204" pitchFamily="18" charset="0"/>
                              </a:rPr>
                            </m:ctrlPr>
                          </m:sSubPr>
                          <m:e>
                            <m:acc>
                              <m:accPr>
                                <m:chr m:val="⃗"/>
                                <m:ctrlPr>
                                  <a:rPr lang="fr-FR" sz="1600" i="1" dirty="0" smtClean="0">
                                    <a:solidFill>
                                      <a:srgbClr val="FF0000"/>
                                    </a:solidFill>
                                    <a:latin typeface="Cambria Math" panose="02040503050406030204" pitchFamily="18" charset="0"/>
                                  </a:rPr>
                                </m:ctrlPr>
                              </m:accPr>
                              <m:e>
                                <m:r>
                                  <a:rPr lang="fr-FR" sz="1600" b="0" i="1" dirty="0" smtClean="0">
                                    <a:solidFill>
                                      <a:srgbClr val="FF0000"/>
                                    </a:solidFill>
                                    <a:latin typeface="Cambria Math" panose="02040503050406030204" pitchFamily="18" charset="0"/>
                                  </a:rPr>
                                  <m:t>𝐹</m:t>
                                </m:r>
                              </m:e>
                            </m:acc>
                          </m:e>
                          <m:sub>
                            <m:sSubSup>
                              <m:sSubSupPr>
                                <m:ctrlPr>
                                  <a:rPr lang="fr-FR" sz="1600" i="1" dirty="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i="1" dirty="0">
                                    <a:solidFill>
                                      <a:srgbClr val="FF0000"/>
                                    </a:solidFill>
                                    <a:latin typeface="Cambria Math" panose="02040503050406030204" pitchFamily="18" charset="0"/>
                                  </a:rPr>
                                  <m:t>𝑛𝑒𝑤</m:t>
                                </m:r>
                              </m:sup>
                            </m:sSubSup>
                          </m:sub>
                        </m:sSub>
                      </m:oMath>
                    </m:oMathPara>
                  </a14:m>
                  <a:endParaRPr lang="fr-FR" sz="1600" dirty="0"/>
                </a:p>
              </p:txBody>
            </p:sp>
          </mc:Choice>
          <mc:Fallback>
            <p:sp>
              <p:nvSpPr>
                <p:cNvPr id="437" name="Rectangle 436"/>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3"/>
                  <a:stretch>
                    <a:fillRect t="-11594"/>
                  </a:stretch>
                </a:blipFill>
              </p:spPr>
              <p:txBody>
                <a:bodyPr/>
                <a:lstStyle/>
                <a:p>
                  <a:r>
                    <a:rPr lang="fr-FR">
                      <a:noFill/>
                    </a:rPr>
                    <a:t> </a:t>
                  </a:r>
                </a:p>
              </p:txBody>
            </p:sp>
          </mc:Fallback>
        </mc:AlternateContent>
      </p:grpSp>
      <p:grpSp>
        <p:nvGrpSpPr>
          <p:cNvPr id="438" name="Groupe 437"/>
          <p:cNvGrpSpPr/>
          <p:nvPr/>
        </p:nvGrpSpPr>
        <p:grpSpPr>
          <a:xfrm>
            <a:off x="9884422" y="2720127"/>
            <a:ext cx="751488" cy="771449"/>
            <a:chOff x="10010995" y="2428465"/>
            <a:chExt cx="751488"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0" name="Rectangle 439"/>
                <p:cNvSpPr/>
                <p:nvPr/>
              </p:nvSpPr>
              <p:spPr>
                <a:xfrm>
                  <a:off x="10010995" y="2728436"/>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b="0" i="1" dirty="0" smtClean="0">
                                <a:solidFill>
                                  <a:srgbClr val="FF0000"/>
                                </a:solidFill>
                                <a:latin typeface="Cambria Math" panose="02040503050406030204" pitchFamily="18" charset="0"/>
                              </a:rPr>
                            </m:ctrlPr>
                          </m:sSubPr>
                          <m:e>
                            <m:acc>
                              <m:accPr>
                                <m:chr m:val="⃗"/>
                                <m:ctrlPr>
                                  <a:rPr lang="fr-FR" sz="1600" i="1" dirty="0" smtClean="0">
                                    <a:solidFill>
                                      <a:srgbClr val="FF0000"/>
                                    </a:solidFill>
                                    <a:latin typeface="Cambria Math" panose="02040503050406030204" pitchFamily="18" charset="0"/>
                                  </a:rPr>
                                </m:ctrlPr>
                              </m:accPr>
                              <m:e>
                                <m:r>
                                  <a:rPr lang="fr-FR" sz="1600" b="0" i="1" dirty="0" smtClean="0">
                                    <a:solidFill>
                                      <a:srgbClr val="FF0000"/>
                                    </a:solidFill>
                                    <a:latin typeface="Cambria Math" panose="02040503050406030204" pitchFamily="18" charset="0"/>
                                  </a:rPr>
                                  <m:t>𝐹</m:t>
                                </m:r>
                              </m:e>
                            </m:acc>
                          </m:e>
                          <m:sub>
                            <m:sSubSup>
                              <m:sSubSupPr>
                                <m:ctrlPr>
                                  <a:rPr lang="fr-FR" sz="1600" i="1" dirty="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i="1" dirty="0">
                                    <a:solidFill>
                                      <a:srgbClr val="FF0000"/>
                                    </a:solidFill>
                                    <a:latin typeface="Cambria Math" panose="02040503050406030204" pitchFamily="18" charset="0"/>
                                  </a:rPr>
                                  <m:t>𝑛𝑒𝑤</m:t>
                                </m:r>
                              </m:sup>
                            </m:sSubSup>
                          </m:sub>
                        </m:sSub>
                      </m:oMath>
                    </m:oMathPara>
                  </a14:m>
                  <a:endParaRPr lang="fr-FR" sz="1600" dirty="0"/>
                </a:p>
              </p:txBody>
            </p:sp>
          </mc:Choice>
          <mc:Fallback>
            <p:sp>
              <p:nvSpPr>
                <p:cNvPr id="440" name="Rectangle 439"/>
                <p:cNvSpPr>
                  <a:spLocks noRot="1" noChangeAspect="1" noMove="1" noResize="1" noEditPoints="1" noAdjustHandles="1" noChangeArrowheads="1" noChangeShapeType="1" noTextEdit="1"/>
                </p:cNvSpPr>
                <p:nvPr/>
              </p:nvSpPr>
              <p:spPr>
                <a:xfrm>
                  <a:off x="10010995" y="2728436"/>
                  <a:ext cx="751488" cy="421077"/>
                </a:xfrm>
                <a:prstGeom prst="rect">
                  <a:avLst/>
                </a:prstGeom>
                <a:blipFill rotWithShape="0">
                  <a:blip r:embed="rId14"/>
                  <a:stretch>
                    <a:fillRect t="-11594"/>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2" name="Rectangle 441"/>
              <p:cNvSpPr/>
              <p:nvPr/>
            </p:nvSpPr>
            <p:spPr>
              <a:xfrm rot="21449553">
                <a:off x="9509554" y="3450700"/>
                <a:ext cx="82477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rPr>
                          </m:ctrlPr>
                        </m:sSubPr>
                        <m:e>
                          <m:acc>
                            <m:accPr>
                              <m:chr m:val="⃗"/>
                              <m:ctrlPr>
                                <a:rPr lang="fr-FR" i="1" dirty="0" smtClean="0">
                                  <a:solidFill>
                                    <a:schemeClr val="tx1"/>
                                  </a:solidFill>
                                  <a:latin typeface="Cambria Math" panose="02040503050406030204" pitchFamily="18" charset="0"/>
                                </a:rPr>
                              </m:ctrlPr>
                            </m:accPr>
                            <m:e>
                              <m:r>
                                <a:rPr lang="fr-FR" b="0" i="1" dirty="0" smtClean="0">
                                  <a:solidFill>
                                    <a:schemeClr val="tx1"/>
                                  </a:solidFill>
                                  <a:latin typeface="Cambria Math" panose="02040503050406030204" pitchFamily="18" charset="0"/>
                                </a:rPr>
                                <m:t>𝐹</m:t>
                              </m:r>
                            </m:e>
                          </m:acc>
                        </m:e>
                        <m:sub>
                          <m:sSup>
                            <m:sSupPr>
                              <m:ctrlPr>
                                <a:rPr lang="fr-FR" i="1" dirty="0">
                                  <a:latin typeface="Cambria Math" panose="02040503050406030204" pitchFamily="18" charset="0"/>
                                </a:rPr>
                              </m:ctrlPr>
                            </m:sSupPr>
                            <m:e>
                              <m:r>
                                <a:rPr lang="fr-FR" i="1" dirty="0">
                                  <a:latin typeface="Cambria Math" panose="02040503050406030204" pitchFamily="18" charset="0"/>
                                </a:rPr>
                                <m:t>𝑈</m:t>
                              </m:r>
                            </m:e>
                            <m:sup>
                              <m:r>
                                <a:rPr lang="fr-FR" i="1" dirty="0">
                                  <a:latin typeface="Cambria Math" panose="02040503050406030204" pitchFamily="18" charset="0"/>
                                </a:rPr>
                                <m:t>𝑛𝑒𝑤</m:t>
                              </m:r>
                            </m:sup>
                          </m:sSup>
                        </m:sub>
                      </m:sSub>
                    </m:oMath>
                  </m:oMathPara>
                </a14:m>
                <a:endParaRPr lang="fr-FR" b="0" dirty="0" smtClean="0">
                  <a:solidFill>
                    <a:schemeClr val="tx1"/>
                  </a:solidFill>
                </a:endParaRPr>
              </a:p>
            </p:txBody>
          </p:sp>
        </mc:Choice>
        <mc:Fallback>
          <p:sp>
            <p:nvSpPr>
              <p:cNvPr id="442" name="Rectangle 441"/>
              <p:cNvSpPr>
                <a:spLocks noRot="1" noChangeAspect="1" noMove="1" noResize="1" noEditPoints="1" noAdjustHandles="1" noChangeArrowheads="1" noChangeShapeType="1" noTextEdit="1"/>
              </p:cNvSpPr>
              <p:nvPr/>
            </p:nvSpPr>
            <p:spPr>
              <a:xfrm rot="21449553">
                <a:off x="9509554" y="3450700"/>
                <a:ext cx="824778" cy="402931"/>
              </a:xfrm>
              <a:prstGeom prst="rect">
                <a:avLst/>
              </a:prstGeom>
              <a:blipFill rotWithShape="0">
                <a:blip r:embed="rId15"/>
                <a:stretch>
                  <a:fillRect t="-19178"/>
                </a:stretch>
              </a:blipFill>
            </p:spPr>
            <p:txBody>
              <a:bodyPr/>
              <a:lstStyle/>
              <a:p>
                <a:r>
                  <a:rPr lang="fr-FR">
                    <a:noFill/>
                  </a:rPr>
                  <a:t> </a:t>
                </a:r>
              </a:p>
            </p:txBody>
          </p:sp>
        </mc:Fallback>
      </mc:AlternateContent>
      <p:sp>
        <p:nvSpPr>
          <p:cNvPr id="45"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6</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79104537"/>
      </p:ext>
    </p:extLst>
  </p:cSld>
  <p:clrMapOvr>
    <a:masterClrMapping/>
  </p:clrMapOvr>
  <mc:AlternateContent xmlns:mc="http://schemas.openxmlformats.org/markup-compatibility/2006">
    <mc:Choice xmlns:p14="http://schemas.microsoft.com/office/powerpoint/2010/main" Requires="p14">
      <p:transition spd="slow" p14:dur="2000" advTm="124692"/>
    </mc:Choice>
    <mc:Fallback>
      <p:transition spd="slow" advTm="1246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5"/>
                                        </p:tgtEl>
                                        <p:attrNameLst>
                                          <p:attrName>style.visibility</p:attrName>
                                        </p:attrNameLst>
                                      </p:cBhvr>
                                      <p:to>
                                        <p:strVal val="visible"/>
                                      </p:to>
                                    </p:set>
                                    <p:animEffect transition="in" filter="fade">
                                      <p:cBhvr>
                                        <p:cTn id="40" dur="500"/>
                                        <p:tgtEl>
                                          <p:spTgt spid="4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9"/>
                                        </p:tgtEl>
                                        <p:attrNameLst>
                                          <p:attrName>style.visibility</p:attrName>
                                        </p:attrNameLst>
                                      </p:cBhvr>
                                      <p:to>
                                        <p:strVal val="visible"/>
                                      </p:to>
                                    </p:set>
                                    <p:animEffect transition="in" filter="fade">
                                      <p:cBhvr>
                                        <p:cTn id="45" dur="500"/>
                                        <p:tgtEl>
                                          <p:spTgt spid="4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32"/>
                                        </p:tgtEl>
                                        <p:attrNameLst>
                                          <p:attrName>style.visibility</p:attrName>
                                        </p:attrNameLst>
                                      </p:cBhvr>
                                      <p:to>
                                        <p:strVal val="visible"/>
                                      </p:to>
                                    </p:set>
                                    <p:animEffect transition="in" filter="fade">
                                      <p:cBhvr>
                                        <p:cTn id="50" dur="500"/>
                                        <p:tgtEl>
                                          <p:spTgt spid="432"/>
                                        </p:tgtEl>
                                      </p:cBhvr>
                                    </p:animEffect>
                                  </p:childTnLst>
                                </p:cTn>
                              </p:par>
                              <p:par>
                                <p:cTn id="51" presetID="10" presetClass="entr" presetSubtype="0" fill="hold" nodeType="withEffect">
                                  <p:stCondLst>
                                    <p:cond delay="0"/>
                                  </p:stCondLst>
                                  <p:childTnLst>
                                    <p:set>
                                      <p:cBhvr>
                                        <p:cTn id="52" dur="1" fill="hold">
                                          <p:stCondLst>
                                            <p:cond delay="0"/>
                                          </p:stCondLst>
                                        </p:cTn>
                                        <p:tgtEl>
                                          <p:spTgt spid="435"/>
                                        </p:tgtEl>
                                        <p:attrNameLst>
                                          <p:attrName>style.visibility</p:attrName>
                                        </p:attrNameLst>
                                      </p:cBhvr>
                                      <p:to>
                                        <p:strVal val="visible"/>
                                      </p:to>
                                    </p:set>
                                    <p:animEffect transition="in" filter="fade">
                                      <p:cBhvr>
                                        <p:cTn id="53" dur="500"/>
                                        <p:tgtEl>
                                          <p:spTgt spid="4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435"/>
                                        </p:tgtEl>
                                      </p:cBhvr>
                                    </p:animEffect>
                                    <p:set>
                                      <p:cBhvr>
                                        <p:cTn id="58" dur="1" fill="hold">
                                          <p:stCondLst>
                                            <p:cond delay="499"/>
                                          </p:stCondLst>
                                        </p:cTn>
                                        <p:tgtEl>
                                          <p:spTgt spid="4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38"/>
                                        </p:tgtEl>
                                        <p:attrNameLst>
                                          <p:attrName>style.visibility</p:attrName>
                                        </p:attrNameLst>
                                      </p:cBhvr>
                                      <p:to>
                                        <p:strVal val="visible"/>
                                      </p:to>
                                    </p:set>
                                    <p:animEffect transition="in" filter="fade">
                                      <p:cBhvr>
                                        <p:cTn id="63" dur="500"/>
                                        <p:tgtEl>
                                          <p:spTgt spid="43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2"/>
                                        </p:tgtEl>
                                        <p:attrNameLst>
                                          <p:attrName>style.visibility</p:attrName>
                                        </p:attrNameLst>
                                      </p:cBhvr>
                                      <p:to>
                                        <p:strVal val="visible"/>
                                      </p:to>
                                    </p:set>
                                    <p:animEffect transition="in" filter="fade">
                                      <p:cBhvr>
                                        <p:cTn id="66" dur="500"/>
                                        <p:tgtEl>
                                          <p:spTgt spid="442"/>
                                        </p:tgtEl>
                                      </p:cBhvr>
                                    </p:animEffect>
                                  </p:childTnLst>
                                </p:cTn>
                              </p:par>
                              <p:par>
                                <p:cTn id="67" presetID="10" presetClass="entr" presetSubtype="0" fill="hold" nodeType="withEffect">
                                  <p:stCondLst>
                                    <p:cond delay="0"/>
                                  </p:stCondLst>
                                  <p:childTnLst>
                                    <p:set>
                                      <p:cBhvr>
                                        <p:cTn id="68" dur="1" fill="hold">
                                          <p:stCondLst>
                                            <p:cond delay="0"/>
                                          </p:stCondLst>
                                        </p:cTn>
                                        <p:tgtEl>
                                          <p:spTgt spid="441"/>
                                        </p:tgtEl>
                                        <p:attrNameLst>
                                          <p:attrName>style.visibility</p:attrName>
                                        </p:attrNameLst>
                                      </p:cBhvr>
                                      <p:to>
                                        <p:strVal val="visible"/>
                                      </p:to>
                                    </p:set>
                                    <p:animEffect transition="in" filter="fade">
                                      <p:cBhvr>
                                        <p:cTn id="69" dur="500"/>
                                        <p:tgtEl>
                                          <p:spTgt spid="4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sym typeface="Symbol" panose="05050102010706020507" pitchFamily="18" charset="2"/>
              </a:rPr>
              <a:t></a:t>
            </a:r>
            <a:r>
              <a:rPr lang="fr-FR" sz="2400" dirty="0" smtClean="0">
                <a:cs typeface="Times New Roman" panose="02020603050405020304" pitchFamily="18" charset="0"/>
              </a:rPr>
              <a:t> 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Les modèles existants sont très simplifiés et manquent de précision</a:t>
            </a:r>
          </a:p>
        </p:txBody>
      </p:sp>
      <p:sp>
        <p:nvSpPr>
          <p:cNvPr id="10"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7</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707359"/>
      </p:ext>
    </p:extLst>
  </p:cSld>
  <p:clrMapOvr>
    <a:masterClrMapping/>
  </p:clrMapOvr>
  <mc:AlternateContent xmlns:mc="http://schemas.openxmlformats.org/markup-compatibility/2006">
    <mc:Choice xmlns:p14="http://schemas.microsoft.com/office/powerpoint/2010/main" Requires="p14">
      <p:transition spd="slow" p14:dur="2000" advTm="72940"/>
    </mc:Choice>
    <mc:Fallback>
      <p:transition spd="slow" advTm="7294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0" y="3247418"/>
            <a:ext cx="11006467"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pour simuler l’effet Morton dans un contexte industriel </a:t>
            </a:r>
          </a:p>
          <a:p>
            <a:pPr marL="627063" lvl="1" indent="-285750">
              <a:buFont typeface="Arial" panose="020B0604020202020204" pitchFamily="34" charset="0"/>
              <a:buChar char="•"/>
            </a:pPr>
            <a:r>
              <a:rPr lang="fr-FR" sz="2400" dirty="0" smtClean="0"/>
              <a:t>Maîtriser </a:t>
            </a:r>
            <a:r>
              <a:rPr lang="fr-FR" sz="2400" dirty="0"/>
              <a:t>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Maîtriser </a:t>
            </a:r>
            <a:r>
              <a:rPr lang="fr-FR" sz="2400" dirty="0"/>
              <a:t>la problématique des </a:t>
            </a:r>
            <a:r>
              <a:rPr lang="fr-FR" sz="2400" dirty="0" smtClean="0"/>
              <a:t>balourds thermiques </a:t>
            </a:r>
            <a:r>
              <a:rPr lang="fr-FR" sz="2400" dirty="0"/>
              <a:t>dans les machines tournantes</a:t>
            </a:r>
          </a:p>
          <a:p>
            <a:pPr marL="627063" lvl="1" indent="-285750">
              <a:buFont typeface="Arial" panose="020B0604020202020204" pitchFamily="34" charset="0"/>
              <a:buChar char="•"/>
            </a:pPr>
            <a:r>
              <a:rPr lang="fr-FR" sz="2400" dirty="0" smtClean="0"/>
              <a:t>Utiliser </a:t>
            </a:r>
            <a:r>
              <a:rPr lang="fr-FR" sz="2400" dirty="0"/>
              <a:t>le modèle dans le </a:t>
            </a:r>
            <a:r>
              <a:rPr lang="fr-FR" sz="2400" dirty="0" smtClean="0"/>
              <a:t>diagnostic vibratoire afin de proposer des </a:t>
            </a:r>
            <a:r>
              <a:rPr lang="fr-FR" sz="2400" dirty="0"/>
              <a:t>solutions </a:t>
            </a:r>
            <a:r>
              <a:rPr lang="fr-FR" sz="2400" dirty="0" smtClean="0"/>
              <a:t>palliatives adéquates</a:t>
            </a:r>
            <a:endParaRPr lang="fr-FR" sz="2400" dirty="0"/>
          </a:p>
        </p:txBody>
      </p:sp>
      <p:sp>
        <p:nvSpPr>
          <p:cNvPr id="26" name="Rectangle 25"/>
          <p:cNvSpPr/>
          <p:nvPr/>
        </p:nvSpPr>
        <p:spPr>
          <a:xfrm>
            <a:off x="499730" y="1194677"/>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efficaces pour confronter cette problématique multiphysique et multi-échelle</a:t>
            </a:r>
          </a:p>
        </p:txBody>
      </p:sp>
      <p:sp>
        <p:nvSpPr>
          <p:cNvPr id="8"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8</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9695216"/>
      </p:ext>
    </p:extLst>
  </p:cSld>
  <p:clrMapOvr>
    <a:masterClrMapping/>
  </p:clrMapOvr>
  <mc:AlternateContent xmlns:mc="http://schemas.openxmlformats.org/markup-compatibility/2006">
    <mc:Choice xmlns:p14="http://schemas.microsoft.com/office/powerpoint/2010/main" Requires="p14">
      <p:transition spd="slow" p14:dur="2000" advTm="81069"/>
    </mc:Choice>
    <mc:Fallback>
      <p:transition spd="slow" advTm="81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26/03/2019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162645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smtClean="0">
                <a:solidFill>
                  <a:schemeClr val="lt1"/>
                </a:solidFill>
                <a:latin typeface="Times New Roman" panose="02020603050405020304" pitchFamily="18" charset="0"/>
                <a:cs typeface="Times New Roman" panose="02020603050405020304" pitchFamily="18" charset="0"/>
              </a:rPr>
              <a:pPr algn="ctr"/>
              <a:t>9</a:t>
            </a:fld>
            <a:r>
              <a:rPr lang="en-US" sz="1300" dirty="0" smtClean="0">
                <a:solidFill>
                  <a:schemeClr val="lt1"/>
                </a:solidFill>
                <a:latin typeface="Times New Roman" panose="02020603050405020304" pitchFamily="18" charset="0"/>
                <a:cs typeface="Times New Roman" panose="02020603050405020304" pitchFamily="18" charset="0"/>
              </a:rPr>
              <a:t>/49</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3"/>
          <a:stretch>
            <a:fillRect/>
          </a:stretch>
        </p:blipFill>
        <p:spPr>
          <a:xfrm>
            <a:off x="4249839" y="438211"/>
            <a:ext cx="7315834" cy="5809992"/>
          </a:xfrm>
          <a:prstGeom prst="rect">
            <a:avLst/>
          </a:prstGeom>
        </p:spPr>
      </p:pic>
    </p:spTree>
    <p:extLst>
      <p:ext uri="{BB962C8B-B14F-4D97-AF65-F5344CB8AC3E}">
        <p14:creationId xmlns:p14="http://schemas.microsoft.com/office/powerpoint/2010/main" val="2133115372"/>
      </p:ext>
    </p:extLst>
  </p:cSld>
  <p:clrMapOvr>
    <a:masterClrMapping/>
  </p:clrMapOvr>
  <mc:AlternateContent xmlns:mc="http://schemas.openxmlformats.org/markup-compatibility/2006">
    <mc:Choice xmlns:p14="http://schemas.microsoft.com/office/powerpoint/2010/main" Requires="p14">
      <p:transition spd="slow" p14:dur="2000" advTm="5905"/>
    </mc:Choice>
    <mc:Fallback>
      <p:transition spd="slow" advTm="590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8|49.4|16.8"/>
</p:tagLst>
</file>

<file path=ppt/tags/tag10.xml><?xml version="1.0" encoding="utf-8"?>
<p:tagLst xmlns:a="http://schemas.openxmlformats.org/drawingml/2006/main" xmlns:r="http://schemas.openxmlformats.org/officeDocument/2006/relationships" xmlns:p="http://schemas.openxmlformats.org/presentationml/2006/main">
  <p:tag name="TIMING" val="|23.4|40.7|30.1|14.1|8.8"/>
</p:tagLst>
</file>

<file path=ppt/tags/tag11.xml><?xml version="1.0" encoding="utf-8"?>
<p:tagLst xmlns:a="http://schemas.openxmlformats.org/drawingml/2006/main" xmlns:r="http://schemas.openxmlformats.org/officeDocument/2006/relationships" xmlns:p="http://schemas.openxmlformats.org/presentationml/2006/main">
  <p:tag name="TIMING" val="|47.9|23.1|17.6"/>
</p:tagLst>
</file>

<file path=ppt/tags/tag12.xml><?xml version="1.0" encoding="utf-8"?>
<p:tagLst xmlns:a="http://schemas.openxmlformats.org/drawingml/2006/main" xmlns:r="http://schemas.openxmlformats.org/officeDocument/2006/relationships" xmlns:p="http://schemas.openxmlformats.org/presentationml/2006/main">
  <p:tag name="TIMING" val="|15.8"/>
</p:tagLst>
</file>

<file path=ppt/tags/tag13.xml><?xml version="1.0" encoding="utf-8"?>
<p:tagLst xmlns:a="http://schemas.openxmlformats.org/drawingml/2006/main" xmlns:r="http://schemas.openxmlformats.org/officeDocument/2006/relationships" xmlns:p="http://schemas.openxmlformats.org/presentationml/2006/main">
  <p:tag name="TIMING" val="|45.5|32.8|5.2"/>
</p:tagLst>
</file>

<file path=ppt/tags/tag14.xml><?xml version="1.0" encoding="utf-8"?>
<p:tagLst xmlns:a="http://schemas.openxmlformats.org/drawingml/2006/main" xmlns:r="http://schemas.openxmlformats.org/officeDocument/2006/relationships" xmlns:p="http://schemas.openxmlformats.org/presentationml/2006/main">
  <p:tag name="TIMING" val="|5|1.2|27|20.4"/>
</p:tagLst>
</file>

<file path=ppt/tags/tag15.xml><?xml version="1.0" encoding="utf-8"?>
<p:tagLst xmlns:a="http://schemas.openxmlformats.org/drawingml/2006/main" xmlns:r="http://schemas.openxmlformats.org/officeDocument/2006/relationships" xmlns:p="http://schemas.openxmlformats.org/presentationml/2006/main">
  <p:tag name="TIMING" val="|9.9|15.9|9.2|19|6.3|49.7|0.4|24.5|7.3"/>
</p:tagLst>
</file>

<file path=ppt/tags/tag16.xml><?xml version="1.0" encoding="utf-8"?>
<p:tagLst xmlns:a="http://schemas.openxmlformats.org/drawingml/2006/main" xmlns:r="http://schemas.openxmlformats.org/officeDocument/2006/relationships" xmlns:p="http://schemas.openxmlformats.org/presentationml/2006/main">
  <p:tag name="TIMING" val="|29.6"/>
</p:tagLst>
</file>

<file path=ppt/tags/tag17.xml><?xml version="1.0" encoding="utf-8"?>
<p:tagLst xmlns:a="http://schemas.openxmlformats.org/drawingml/2006/main" xmlns:r="http://schemas.openxmlformats.org/officeDocument/2006/relationships" xmlns:p="http://schemas.openxmlformats.org/presentationml/2006/main">
  <p:tag name="TIMING" val="|26.4"/>
</p:tagLst>
</file>

<file path=ppt/tags/tag18.xml><?xml version="1.0" encoding="utf-8"?>
<p:tagLst xmlns:a="http://schemas.openxmlformats.org/drawingml/2006/main" xmlns:r="http://schemas.openxmlformats.org/officeDocument/2006/relationships" xmlns:p="http://schemas.openxmlformats.org/presentationml/2006/main">
  <p:tag name="TIMING" val="|4.2|26.8"/>
</p:tagLst>
</file>

<file path=ppt/tags/tag19.xml><?xml version="1.0" encoding="utf-8"?>
<p:tagLst xmlns:a="http://schemas.openxmlformats.org/drawingml/2006/main" xmlns:r="http://schemas.openxmlformats.org/officeDocument/2006/relationships" xmlns:p="http://schemas.openxmlformats.org/presentationml/2006/main">
  <p:tag name="TIMING" val="|38.6"/>
</p:tagLst>
</file>

<file path=ppt/tags/tag2.xml><?xml version="1.0" encoding="utf-8"?>
<p:tagLst xmlns:a="http://schemas.openxmlformats.org/drawingml/2006/main" xmlns:r="http://schemas.openxmlformats.org/officeDocument/2006/relationships" xmlns:p="http://schemas.openxmlformats.org/presentationml/2006/main">
  <p:tag name="TIMING" val="|14.7|23.7|13.4|18.9"/>
</p:tagLst>
</file>

<file path=ppt/tags/tag20.xml><?xml version="1.0" encoding="utf-8"?>
<p:tagLst xmlns:a="http://schemas.openxmlformats.org/drawingml/2006/main" xmlns:r="http://schemas.openxmlformats.org/officeDocument/2006/relationships" xmlns:p="http://schemas.openxmlformats.org/presentationml/2006/main">
  <p:tag name="TIMING" val="|8.1|35.8|18.7"/>
</p:tagLst>
</file>

<file path=ppt/tags/tag21.xml><?xml version="1.0" encoding="utf-8"?>
<p:tagLst xmlns:a="http://schemas.openxmlformats.org/drawingml/2006/main" xmlns:r="http://schemas.openxmlformats.org/officeDocument/2006/relationships" xmlns:p="http://schemas.openxmlformats.org/presentationml/2006/main">
  <p:tag name="TIMING" val="|25.1|31.9|14.8"/>
</p:tagLst>
</file>

<file path=ppt/tags/tag22.xml><?xml version="1.0" encoding="utf-8"?>
<p:tagLst xmlns:a="http://schemas.openxmlformats.org/drawingml/2006/main" xmlns:r="http://schemas.openxmlformats.org/officeDocument/2006/relationships" xmlns:p="http://schemas.openxmlformats.org/presentationml/2006/main">
  <p:tag name="TIMING" val="|24.5|6.8|23.4"/>
</p:tagLst>
</file>

<file path=ppt/tags/tag23.xml><?xml version="1.0" encoding="utf-8"?>
<p:tagLst xmlns:a="http://schemas.openxmlformats.org/drawingml/2006/main" xmlns:r="http://schemas.openxmlformats.org/officeDocument/2006/relationships" xmlns:p="http://schemas.openxmlformats.org/presentationml/2006/main">
  <p:tag name="TIMING" val="|60.6"/>
</p:tagLst>
</file>

<file path=ppt/tags/tag24.xml><?xml version="1.0" encoding="utf-8"?>
<p:tagLst xmlns:a="http://schemas.openxmlformats.org/drawingml/2006/main" xmlns:r="http://schemas.openxmlformats.org/officeDocument/2006/relationships" xmlns:p="http://schemas.openxmlformats.org/presentationml/2006/main">
  <p:tag name="TIMING" val="|15.5"/>
</p:tagLst>
</file>

<file path=ppt/tags/tag25.xml><?xml version="1.0" encoding="utf-8"?>
<p:tagLst xmlns:a="http://schemas.openxmlformats.org/drawingml/2006/main" xmlns:r="http://schemas.openxmlformats.org/officeDocument/2006/relationships" xmlns:p="http://schemas.openxmlformats.org/presentationml/2006/main">
  <p:tag name="TIMING" val="|36.3|34.9"/>
</p:tagLst>
</file>

<file path=ppt/tags/tag26.xml><?xml version="1.0" encoding="utf-8"?>
<p:tagLst xmlns:a="http://schemas.openxmlformats.org/drawingml/2006/main" xmlns:r="http://schemas.openxmlformats.org/officeDocument/2006/relationships" xmlns:p="http://schemas.openxmlformats.org/presentationml/2006/main">
  <p:tag name="TIMING" val="|7.1|11.5|14.6"/>
</p:tagLst>
</file>

<file path=ppt/tags/tag3.xml><?xml version="1.0" encoding="utf-8"?>
<p:tagLst xmlns:a="http://schemas.openxmlformats.org/drawingml/2006/main" xmlns:r="http://schemas.openxmlformats.org/officeDocument/2006/relationships" xmlns:p="http://schemas.openxmlformats.org/presentationml/2006/main">
  <p:tag name="TIMING" val="|29.5|11.2|7.6|15.1|5.6|0.5|5.6|12.5|3.9|5.4|9|1.5|12"/>
</p:tagLst>
</file>

<file path=ppt/tags/tag4.xml><?xml version="1.0" encoding="utf-8"?>
<p:tagLst xmlns:a="http://schemas.openxmlformats.org/drawingml/2006/main" xmlns:r="http://schemas.openxmlformats.org/officeDocument/2006/relationships" xmlns:p="http://schemas.openxmlformats.org/presentationml/2006/main">
  <p:tag name="TIMING" val="|2.7|23.1"/>
</p:tagLst>
</file>

<file path=ppt/tags/tag5.xml><?xml version="1.0" encoding="utf-8"?>
<p:tagLst xmlns:a="http://schemas.openxmlformats.org/drawingml/2006/main" xmlns:r="http://schemas.openxmlformats.org/officeDocument/2006/relationships" xmlns:p="http://schemas.openxmlformats.org/presentationml/2006/main">
  <p:tag name="TIMING" val="|14.8|42.4"/>
</p:tagLst>
</file>

<file path=ppt/tags/tag6.xml><?xml version="1.0" encoding="utf-8"?>
<p:tagLst xmlns:a="http://schemas.openxmlformats.org/drawingml/2006/main" xmlns:r="http://schemas.openxmlformats.org/officeDocument/2006/relationships" xmlns:p="http://schemas.openxmlformats.org/presentationml/2006/main">
  <p:tag name="TIMING" val="|33.1"/>
</p:tagLst>
</file>

<file path=ppt/tags/tag7.xml><?xml version="1.0" encoding="utf-8"?>
<p:tagLst xmlns:a="http://schemas.openxmlformats.org/drawingml/2006/main" xmlns:r="http://schemas.openxmlformats.org/officeDocument/2006/relationships" xmlns:p="http://schemas.openxmlformats.org/presentationml/2006/main">
  <p:tag name="TIMING" val="|1.3|0.3|0.2|5.5"/>
</p:tagLst>
</file>

<file path=ppt/tags/tag8.xml><?xml version="1.0" encoding="utf-8"?>
<p:tagLst xmlns:a="http://schemas.openxmlformats.org/drawingml/2006/main" xmlns:r="http://schemas.openxmlformats.org/officeDocument/2006/relationships" xmlns:p="http://schemas.openxmlformats.org/presentationml/2006/main">
  <p:tag name="TIMING" val="|48.4|0.9"/>
</p:tagLst>
</file>

<file path=ppt/tags/tag9.xml><?xml version="1.0" encoding="utf-8"?>
<p:tagLst xmlns:a="http://schemas.openxmlformats.org/drawingml/2006/main" xmlns:r="http://schemas.openxmlformats.org/officeDocument/2006/relationships" xmlns:p="http://schemas.openxmlformats.org/presentationml/2006/main">
  <p:tag name="TIMING" val="|5.6|17.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22409</TotalTime>
  <Words>7409</Words>
  <Application>Microsoft Office PowerPoint</Application>
  <PresentationFormat>Grand écran</PresentationFormat>
  <Paragraphs>1214</Paragraphs>
  <Slides>57</Slides>
  <Notes>52</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57</vt:i4>
      </vt:variant>
    </vt:vector>
  </HeadingPairs>
  <TitlesOfParts>
    <vt:vector size="70" baseType="lpstr">
      <vt:lpstr>微软雅黑</vt:lpstr>
      <vt:lpstr>黑体</vt:lpstr>
      <vt:lpstr>宋体</vt:lpstr>
      <vt:lpstr>宋体</vt:lpstr>
      <vt:lpstr>Arial</vt:lpstr>
      <vt:lpstr>Calibri</vt:lpstr>
      <vt:lpstr>Calibri Light</vt:lpstr>
      <vt:lpstr>Cambria Math</vt:lpstr>
      <vt:lpstr>Courier New</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4104</cp:revision>
  <dcterms:created xsi:type="dcterms:W3CDTF">2018-10-23T09:59:21Z</dcterms:created>
  <dcterms:modified xsi:type="dcterms:W3CDTF">2019-03-26T13:49:48Z</dcterms:modified>
</cp:coreProperties>
</file>